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</p:sldIdLst>
  <p:sldSz cx="21945600" cy="10972800"/>
  <p:notesSz cx="9144000" cy="6858000"/>
  <p:defaultTextStyle>
    <a:defPPr>
      <a:defRPr lang="en-US"/>
    </a:defPPr>
    <a:lvl1pPr marL="0" algn="l" defTabSz="1881012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1pPr>
    <a:lvl2pPr marL="940506" algn="l" defTabSz="1881012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2pPr>
    <a:lvl3pPr marL="1881012" algn="l" defTabSz="1881012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3pPr>
    <a:lvl4pPr marL="2821518" algn="l" defTabSz="1881012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4pPr>
    <a:lvl5pPr marL="3762024" algn="l" defTabSz="1881012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5pPr>
    <a:lvl6pPr marL="4702531" algn="l" defTabSz="1881012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6pPr>
    <a:lvl7pPr marL="5643037" algn="l" defTabSz="1881012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7pPr>
    <a:lvl8pPr marL="6583543" algn="l" defTabSz="1881012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8pPr>
    <a:lvl9pPr marL="7524049" algn="l" defTabSz="1881012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yan Grabow" initials="RG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472" autoAdjust="0"/>
    <p:restoredTop sz="94660"/>
  </p:normalViewPr>
  <p:slideViewPr>
    <p:cSldViewPr>
      <p:cViewPr>
        <p:scale>
          <a:sx n="50" d="100"/>
          <a:sy n="50" d="100"/>
        </p:scale>
        <p:origin x="-294" y="-432"/>
      </p:cViewPr>
      <p:guideLst>
        <p:guide orient="horz" pos="3456"/>
        <p:guide pos="691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Grabow\LTU-RE\Project\Proforma\IncomevCostsbyNumFloor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3600" baseline="0">
                <a:latin typeface="Arial" pitchFamily="34" charset="0"/>
                <a:cs typeface="Arial" pitchFamily="34" charset="0"/>
              </a:defRPr>
            </a:pPr>
            <a:r>
              <a:rPr lang="en-US" sz="3600" baseline="0" dirty="0" smtClean="0">
                <a:latin typeface="Arial" pitchFamily="34" charset="0"/>
                <a:cs typeface="Arial" pitchFamily="34" charset="0"/>
              </a:rPr>
              <a:t>Square Foot Costs For x Floors</a:t>
            </a:r>
            <a:endParaRPr lang="en-US" sz="3600" baseline="0" dirty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2720472440944883"/>
          <c:y val="1.5037541413880643E-2"/>
        </c:manualLayout>
      </c:layout>
    </c:title>
    <c:plotArea>
      <c:layout>
        <c:manualLayout>
          <c:layoutTarget val="inner"/>
          <c:xMode val="edge"/>
          <c:yMode val="edge"/>
          <c:x val="0.13126128360567799"/>
          <c:y val="0.12364396954331446"/>
          <c:w val="0.66428912055007239"/>
          <c:h val="0.71938801866640412"/>
        </c:manualLayout>
      </c:layout>
      <c:scatterChart>
        <c:scatterStyle val="smoothMarker"/>
        <c:ser>
          <c:idx val="0"/>
          <c:order val="0"/>
          <c:tx>
            <c:strRef>
              <c:f>'Income vs Cost'!$B$1</c:f>
              <c:strCache>
                <c:ptCount val="1"/>
                <c:pt idx="0">
                  <c:v>Site rent per floor</c:v>
                </c:pt>
              </c:strCache>
            </c:strRef>
          </c:tx>
          <c:spPr>
            <a:ln w="50800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'Income vs Cost'!$A$2:$A$24</c:f>
              <c:numCache>
                <c:formatCode>General</c:formatCode>
                <c:ptCount val="2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25</c:v>
                </c:pt>
                <c:pt idx="21">
                  <c:v>30</c:v>
                </c:pt>
                <c:pt idx="22">
                  <c:v>40</c:v>
                </c:pt>
              </c:numCache>
            </c:numRef>
          </c:xVal>
          <c:yVal>
            <c:numRef>
              <c:f>'Income vs Cost'!$B$2:$B$24</c:f>
              <c:numCache>
                <c:formatCode>General</c:formatCode>
                <c:ptCount val="23"/>
                <c:pt idx="0">
                  <c:v>25</c:v>
                </c:pt>
                <c:pt idx="1">
                  <c:v>12.5</c:v>
                </c:pt>
                <c:pt idx="2">
                  <c:v>8.3333333333333357</c:v>
                </c:pt>
                <c:pt idx="3">
                  <c:v>6.25</c:v>
                </c:pt>
                <c:pt idx="4">
                  <c:v>5</c:v>
                </c:pt>
                <c:pt idx="5">
                  <c:v>4.166666666666667</c:v>
                </c:pt>
                <c:pt idx="6">
                  <c:v>3.5714285714285712</c:v>
                </c:pt>
                <c:pt idx="7">
                  <c:v>3.125</c:v>
                </c:pt>
                <c:pt idx="8">
                  <c:v>2.777777777777779</c:v>
                </c:pt>
                <c:pt idx="9">
                  <c:v>2.5</c:v>
                </c:pt>
                <c:pt idx="10">
                  <c:v>2.2727272727272738</c:v>
                </c:pt>
                <c:pt idx="11">
                  <c:v>2.0833333333333339</c:v>
                </c:pt>
                <c:pt idx="12">
                  <c:v>1.9230769230769231</c:v>
                </c:pt>
                <c:pt idx="13">
                  <c:v>1.7857142857142858</c:v>
                </c:pt>
                <c:pt idx="14">
                  <c:v>1.6666666666666667</c:v>
                </c:pt>
                <c:pt idx="15">
                  <c:v>1.5625</c:v>
                </c:pt>
                <c:pt idx="16">
                  <c:v>1.4705882352941178</c:v>
                </c:pt>
                <c:pt idx="17">
                  <c:v>1.3888888888888891</c:v>
                </c:pt>
                <c:pt idx="18">
                  <c:v>1.3157894736842106</c:v>
                </c:pt>
                <c:pt idx="19">
                  <c:v>1.25</c:v>
                </c:pt>
                <c:pt idx="20">
                  <c:v>1</c:v>
                </c:pt>
                <c:pt idx="21">
                  <c:v>0.83333333333333348</c:v>
                </c:pt>
                <c:pt idx="22">
                  <c:v>0.62500000000000011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'Income vs Cost'!$C$1</c:f>
              <c:strCache>
                <c:ptCount val="1"/>
                <c:pt idx="0">
                  <c:v>Construction Principle (30yrs)</c:v>
                </c:pt>
              </c:strCache>
            </c:strRef>
          </c:tx>
          <c:spPr>
            <a:ln w="50800"/>
          </c:spPr>
          <c:marker>
            <c:symbol val="none"/>
          </c:marker>
          <c:xVal>
            <c:numRef>
              <c:f>'Income vs Cost'!$A$2:$A$24</c:f>
              <c:numCache>
                <c:formatCode>General</c:formatCode>
                <c:ptCount val="2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25</c:v>
                </c:pt>
                <c:pt idx="21">
                  <c:v>30</c:v>
                </c:pt>
                <c:pt idx="22">
                  <c:v>40</c:v>
                </c:pt>
              </c:numCache>
            </c:numRef>
          </c:xVal>
          <c:yVal>
            <c:numRef>
              <c:f>'Income vs Cost'!$C$2:$C$24</c:f>
              <c:numCache>
                <c:formatCode>General</c:formatCode>
                <c:ptCount val="23"/>
                <c:pt idx="0">
                  <c:v>30.333333333333325</c:v>
                </c:pt>
                <c:pt idx="1">
                  <c:v>17.833333333333325</c:v>
                </c:pt>
                <c:pt idx="2">
                  <c:v>13.666666666666671</c:v>
                </c:pt>
                <c:pt idx="3">
                  <c:v>11.583333333333332</c:v>
                </c:pt>
                <c:pt idx="4">
                  <c:v>10.333333333333332</c:v>
                </c:pt>
                <c:pt idx="5">
                  <c:v>9.5</c:v>
                </c:pt>
                <c:pt idx="6">
                  <c:v>8.9047619047619051</c:v>
                </c:pt>
                <c:pt idx="7">
                  <c:v>8.4583333333333321</c:v>
                </c:pt>
                <c:pt idx="8">
                  <c:v>8.1111111111111072</c:v>
                </c:pt>
                <c:pt idx="9">
                  <c:v>7.8333333333333339</c:v>
                </c:pt>
                <c:pt idx="10">
                  <c:v>7.6060606060606064</c:v>
                </c:pt>
                <c:pt idx="11">
                  <c:v>7.416666666666667</c:v>
                </c:pt>
                <c:pt idx="12">
                  <c:v>7.2564102564102546</c:v>
                </c:pt>
                <c:pt idx="13">
                  <c:v>7.1190476190476186</c:v>
                </c:pt>
                <c:pt idx="14">
                  <c:v>7</c:v>
                </c:pt>
                <c:pt idx="15">
                  <c:v>6.895833333333333</c:v>
                </c:pt>
                <c:pt idx="16">
                  <c:v>6.803921568627449</c:v>
                </c:pt>
                <c:pt idx="17">
                  <c:v>6.7222222222222214</c:v>
                </c:pt>
                <c:pt idx="18">
                  <c:v>6.6491228070175428</c:v>
                </c:pt>
                <c:pt idx="19">
                  <c:v>6.5833333333333339</c:v>
                </c:pt>
                <c:pt idx="20">
                  <c:v>6.3333333333333339</c:v>
                </c:pt>
                <c:pt idx="21">
                  <c:v>6.1666666666666661</c:v>
                </c:pt>
                <c:pt idx="22">
                  <c:v>5.9583333333333339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'Income vs Cost'!$D$1</c:f>
              <c:strCache>
                <c:ptCount val="1"/>
                <c:pt idx="0">
                  <c:v>Financing 5%</c:v>
                </c:pt>
              </c:strCache>
            </c:strRef>
          </c:tx>
          <c:spPr>
            <a:ln w="50800"/>
          </c:spPr>
          <c:marker>
            <c:symbol val="none"/>
          </c:marker>
          <c:xVal>
            <c:numRef>
              <c:f>'Income vs Cost'!$A$2:$A$24</c:f>
              <c:numCache>
                <c:formatCode>General</c:formatCode>
                <c:ptCount val="2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25</c:v>
                </c:pt>
                <c:pt idx="21">
                  <c:v>30</c:v>
                </c:pt>
                <c:pt idx="22">
                  <c:v>40</c:v>
                </c:pt>
              </c:numCache>
            </c:numRef>
          </c:xVal>
          <c:yVal>
            <c:numRef>
              <c:f>'Income vs Cost'!$D$2:$D$24</c:f>
              <c:numCache>
                <c:formatCode>General</c:formatCode>
                <c:ptCount val="23"/>
                <c:pt idx="0">
                  <c:v>35.306975161833094</c:v>
                </c:pt>
                <c:pt idx="1">
                  <c:v>22.806975161833101</c:v>
                </c:pt>
                <c:pt idx="2">
                  <c:v>18.640308495166433</c:v>
                </c:pt>
                <c:pt idx="3">
                  <c:v>16.556975161833101</c:v>
                </c:pt>
                <c:pt idx="4">
                  <c:v>15.306975161833098</c:v>
                </c:pt>
                <c:pt idx="5">
                  <c:v>14.473641828499767</c:v>
                </c:pt>
                <c:pt idx="6">
                  <c:v>13.878403733261672</c:v>
                </c:pt>
                <c:pt idx="7">
                  <c:v>13.431975161833096</c:v>
                </c:pt>
                <c:pt idx="8">
                  <c:v>13.084752939610874</c:v>
                </c:pt>
                <c:pt idx="9">
                  <c:v>12.806975161833098</c:v>
                </c:pt>
                <c:pt idx="10">
                  <c:v>12.579702434560373</c:v>
                </c:pt>
                <c:pt idx="11">
                  <c:v>12.390308495166432</c:v>
                </c:pt>
                <c:pt idx="12">
                  <c:v>12.230052084910019</c:v>
                </c:pt>
                <c:pt idx="13">
                  <c:v>12.092689447547386</c:v>
                </c:pt>
                <c:pt idx="14">
                  <c:v>11.973641828499767</c:v>
                </c:pt>
                <c:pt idx="15">
                  <c:v>11.869475161833099</c:v>
                </c:pt>
                <c:pt idx="16">
                  <c:v>11.777563397127219</c:v>
                </c:pt>
                <c:pt idx="17">
                  <c:v>11.695864050721989</c:v>
                </c:pt>
                <c:pt idx="18">
                  <c:v>11.622764635517312</c:v>
                </c:pt>
                <c:pt idx="19">
                  <c:v>11.556975161833098</c:v>
                </c:pt>
                <c:pt idx="20">
                  <c:v>11.306975161833098</c:v>
                </c:pt>
                <c:pt idx="21">
                  <c:v>11.14030849516643</c:v>
                </c:pt>
                <c:pt idx="22">
                  <c:v>10.931975161833096</c:v>
                </c:pt>
              </c:numCache>
            </c:numRef>
          </c:yVal>
          <c:smooth val="1"/>
        </c:ser>
        <c:ser>
          <c:idx val="3"/>
          <c:order val="3"/>
          <c:tx>
            <c:strRef>
              <c:f>'Income vs Cost'!$E$1</c:f>
              <c:strCache>
                <c:ptCount val="1"/>
                <c:pt idx="0">
                  <c:v>Financing 10%</c:v>
                </c:pt>
              </c:strCache>
            </c:strRef>
          </c:tx>
          <c:spPr>
            <a:ln w="44450">
              <a:solidFill>
                <a:schemeClr val="accent3"/>
              </a:solidFill>
              <a:prstDash val="dash"/>
            </a:ln>
          </c:spPr>
          <c:marker>
            <c:symbol val="none"/>
          </c:marker>
          <c:xVal>
            <c:numRef>
              <c:f>'Income vs Cost'!$A$2:$A$24</c:f>
              <c:numCache>
                <c:formatCode>General</c:formatCode>
                <c:ptCount val="23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25</c:v>
                </c:pt>
                <c:pt idx="21">
                  <c:v>30</c:v>
                </c:pt>
                <c:pt idx="22">
                  <c:v>40</c:v>
                </c:pt>
              </c:numCache>
            </c:numRef>
          </c:xVal>
          <c:yVal>
            <c:numRef>
              <c:f>'Income vs Cost'!$E$2:$E$24</c:f>
              <c:numCache>
                <c:formatCode>General</c:formatCode>
                <c:ptCount val="23"/>
                <c:pt idx="0">
                  <c:v>40.280616990332859</c:v>
                </c:pt>
                <c:pt idx="1">
                  <c:v>27.780616990332856</c:v>
                </c:pt>
                <c:pt idx="2">
                  <c:v>23.613950323666206</c:v>
                </c:pt>
                <c:pt idx="3">
                  <c:v>21.530616990332859</c:v>
                </c:pt>
                <c:pt idx="4">
                  <c:v>20.280616990332856</c:v>
                </c:pt>
                <c:pt idx="5">
                  <c:v>19.447283656999527</c:v>
                </c:pt>
                <c:pt idx="6">
                  <c:v>18.852045561761432</c:v>
                </c:pt>
                <c:pt idx="7">
                  <c:v>18.405616990332856</c:v>
                </c:pt>
                <c:pt idx="8">
                  <c:v>18.058394768110645</c:v>
                </c:pt>
                <c:pt idx="9">
                  <c:v>17.780616990332856</c:v>
                </c:pt>
                <c:pt idx="10">
                  <c:v>17.553344263060133</c:v>
                </c:pt>
                <c:pt idx="11">
                  <c:v>17.363950323666195</c:v>
                </c:pt>
                <c:pt idx="12">
                  <c:v>17.203693913409786</c:v>
                </c:pt>
                <c:pt idx="13">
                  <c:v>17.066331276047144</c:v>
                </c:pt>
                <c:pt idx="14">
                  <c:v>16.947283656999527</c:v>
                </c:pt>
                <c:pt idx="15">
                  <c:v>16.843116990332859</c:v>
                </c:pt>
                <c:pt idx="16">
                  <c:v>16.751205225626986</c:v>
                </c:pt>
                <c:pt idx="17">
                  <c:v>16.669505879221749</c:v>
                </c:pt>
                <c:pt idx="18">
                  <c:v>16.596406464017075</c:v>
                </c:pt>
                <c:pt idx="19">
                  <c:v>16.530616990332859</c:v>
                </c:pt>
                <c:pt idx="20">
                  <c:v>16.280616990332856</c:v>
                </c:pt>
                <c:pt idx="21">
                  <c:v>16.113950323666199</c:v>
                </c:pt>
                <c:pt idx="22">
                  <c:v>15.905616990332865</c:v>
                </c:pt>
              </c:numCache>
            </c:numRef>
          </c:yVal>
          <c:smooth val="1"/>
        </c:ser>
        <c:axId val="108402944"/>
        <c:axId val="108409216"/>
      </c:scatterChart>
      <c:valAx>
        <c:axId val="108402944"/>
        <c:scaling>
          <c:orientation val="minMax"/>
          <c:max val="40"/>
          <c:min val="0"/>
        </c:scaling>
        <c:axPos val="b"/>
        <c:majorGridlines/>
        <c:minorGridlines/>
        <c:title>
          <c:tx>
            <c:rich>
              <a:bodyPr/>
              <a:lstStyle/>
              <a:p>
                <a:pPr>
                  <a:defRPr sz="2400" baseline="0"/>
                </a:pPr>
                <a:r>
                  <a:rPr lang="en-US" sz="2400" baseline="0"/>
                  <a:t>Floors</a:t>
                </a:r>
              </a:p>
            </c:rich>
          </c:tx>
          <c:layout/>
        </c:title>
        <c:numFmt formatCode="General" sourceLinked="1"/>
        <c:minorTickMark val="in"/>
        <c:tickLblPos val="nextTo"/>
        <c:txPr>
          <a:bodyPr/>
          <a:lstStyle/>
          <a:p>
            <a:pPr>
              <a:defRPr sz="2400" baseline="0"/>
            </a:pPr>
            <a:endParaRPr lang="en-US"/>
          </a:p>
        </c:txPr>
        <c:crossAx val="108409216"/>
        <c:crosses val="autoZero"/>
        <c:crossBetween val="midCat"/>
        <c:majorUnit val="5"/>
      </c:valAx>
      <c:valAx>
        <c:axId val="108409216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2400" baseline="0"/>
                </a:pPr>
                <a:r>
                  <a:rPr lang="en-US" sz="2400" baseline="0"/>
                  <a:t>Dollars per Sq. Ft.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108402944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80977302133008033"/>
          <c:y val="0.39249956972591554"/>
          <c:w val="0.16422424309637357"/>
          <c:h val="0.36148097112860944"/>
        </c:manualLayout>
      </c:layout>
      <c:txPr>
        <a:bodyPr/>
        <a:lstStyle/>
        <a:p>
          <a:pPr>
            <a:defRPr sz="2000" baseline="0"/>
          </a:pPr>
          <a:endParaRPr lang="en-US"/>
        </a:p>
      </c:txPr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0" y="457200"/>
            <a:ext cx="1004316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0" y="1600200"/>
            <a:ext cx="10027920" cy="44043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9405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8810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8215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7620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702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6430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583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524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D708A-51E2-4817-AD9A-E59C3A8726D3}" type="datetimeFigureOut">
              <a:rPr lang="en-US" smtClean="0"/>
              <a:pPr/>
              <a:t>12/6/2010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B2659-F105-454A-AC7C-4C1B61F487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D708A-51E2-4817-AD9A-E59C3A8726D3}" type="datetimeFigureOut">
              <a:rPr lang="en-US" smtClean="0"/>
              <a:pPr/>
              <a:t>12/6/2010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B2659-F105-454A-AC7C-4C1B61F487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910560" y="439422"/>
            <a:ext cx="4937760" cy="936244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97280" y="439422"/>
            <a:ext cx="14447520" cy="936244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D708A-51E2-4817-AD9A-E59C3A8726D3}" type="datetimeFigureOut">
              <a:rPr lang="en-US" smtClean="0"/>
              <a:pPr/>
              <a:t>12/6/2010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B2659-F105-454A-AC7C-4C1B61F487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D708A-51E2-4817-AD9A-E59C3A8726D3}" type="datetimeFigureOut">
              <a:rPr lang="en-US" smtClean="0"/>
              <a:pPr/>
              <a:t>12/6/2010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B2659-F105-454A-AC7C-4C1B61F487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0" y="7051041"/>
            <a:ext cx="10058399" cy="2179320"/>
          </a:xfrm>
        </p:spPr>
        <p:txBody>
          <a:bodyPr anchor="t"/>
          <a:lstStyle>
            <a:lvl1pPr algn="l">
              <a:defRPr sz="8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0" y="4650742"/>
            <a:ext cx="10058399" cy="2400299"/>
          </a:xfrm>
        </p:spPr>
        <p:txBody>
          <a:bodyPr anchor="b"/>
          <a:lstStyle>
            <a:lvl1pPr marL="0" indent="0">
              <a:buNone/>
              <a:defRPr sz="4100">
                <a:solidFill>
                  <a:schemeClr val="tx1">
                    <a:tint val="75000"/>
                  </a:schemeClr>
                </a:solidFill>
              </a:defRPr>
            </a:lvl1pPr>
            <a:lvl2pPr marL="940506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2pPr>
            <a:lvl3pPr marL="1881012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3pPr>
            <a:lvl4pPr marL="2821518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4pPr>
            <a:lvl5pPr marL="376202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5pPr>
            <a:lvl6pPr marL="4702531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6pPr>
            <a:lvl7pPr marL="5643037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7pPr>
            <a:lvl8pPr marL="6583543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8pPr>
            <a:lvl9pPr marL="7524049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D708A-51E2-4817-AD9A-E59C3A8726D3}" type="datetimeFigureOut">
              <a:rPr lang="en-US" smtClean="0"/>
              <a:pPr/>
              <a:t>12/6/2010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B2659-F105-454A-AC7C-4C1B61F487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81001"/>
            <a:ext cx="10134600" cy="9420862"/>
          </a:xfrm>
        </p:spPr>
        <p:txBody>
          <a:bodyPr/>
          <a:lstStyle>
            <a:lvl1pPr>
              <a:defRPr sz="5800"/>
            </a:lvl1pPr>
            <a:lvl2pPr>
              <a:defRPr sz="4900"/>
            </a:lvl2pPr>
            <a:lvl3pPr>
              <a:defRPr sz="4100"/>
            </a:lvl3pPr>
            <a:lvl4pPr>
              <a:defRPr sz="3700"/>
            </a:lvl4pPr>
            <a:lvl5pPr>
              <a:defRPr sz="3700"/>
            </a:lvl5pPr>
            <a:lvl6pPr>
              <a:defRPr sz="3700"/>
            </a:lvl6pPr>
            <a:lvl7pPr>
              <a:defRPr sz="3700"/>
            </a:lvl7pPr>
            <a:lvl8pPr>
              <a:defRPr sz="3700"/>
            </a:lvl8pPr>
            <a:lvl9pPr>
              <a:defRPr sz="3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0" y="1600201"/>
            <a:ext cx="10058400" cy="8201662"/>
          </a:xfrm>
        </p:spPr>
        <p:txBody>
          <a:bodyPr/>
          <a:lstStyle>
            <a:lvl1pPr>
              <a:defRPr sz="5800"/>
            </a:lvl1pPr>
            <a:lvl2pPr>
              <a:defRPr sz="4900"/>
            </a:lvl2pPr>
            <a:lvl3pPr>
              <a:defRPr sz="4100"/>
            </a:lvl3pPr>
            <a:lvl4pPr>
              <a:defRPr sz="3700"/>
            </a:lvl4pPr>
            <a:lvl5pPr>
              <a:defRPr sz="3700"/>
            </a:lvl5pPr>
            <a:lvl6pPr>
              <a:defRPr sz="3700"/>
            </a:lvl6pPr>
            <a:lvl7pPr>
              <a:defRPr sz="3700"/>
            </a:lvl7pPr>
            <a:lvl8pPr>
              <a:defRPr sz="3700"/>
            </a:lvl8pPr>
            <a:lvl9pPr>
              <a:defRPr sz="3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D708A-51E2-4817-AD9A-E59C3A8726D3}" type="datetimeFigureOut">
              <a:rPr lang="en-US" smtClean="0"/>
              <a:pPr/>
              <a:t>12/6/2010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B2659-F105-454A-AC7C-4C1B61F487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10336531" cy="1023619"/>
          </a:xfrm>
        </p:spPr>
        <p:txBody>
          <a:bodyPr anchor="b"/>
          <a:lstStyle>
            <a:lvl1pPr marL="0" indent="0">
              <a:buNone/>
              <a:defRPr sz="4900" b="1"/>
            </a:lvl1pPr>
            <a:lvl2pPr marL="940506" indent="0">
              <a:buNone/>
              <a:defRPr sz="4100" b="1"/>
            </a:lvl2pPr>
            <a:lvl3pPr marL="1881012" indent="0">
              <a:buNone/>
              <a:defRPr sz="3700" b="1"/>
            </a:lvl3pPr>
            <a:lvl4pPr marL="2821518" indent="0">
              <a:buNone/>
              <a:defRPr sz="3300" b="1"/>
            </a:lvl4pPr>
            <a:lvl5pPr marL="3762024" indent="0">
              <a:buNone/>
              <a:defRPr sz="3300" b="1"/>
            </a:lvl5pPr>
            <a:lvl6pPr marL="4702531" indent="0">
              <a:buNone/>
              <a:defRPr sz="3300" b="1"/>
            </a:lvl6pPr>
            <a:lvl7pPr marL="5643037" indent="0">
              <a:buNone/>
              <a:defRPr sz="3300" b="1"/>
            </a:lvl7pPr>
            <a:lvl8pPr marL="6583543" indent="0">
              <a:buNone/>
              <a:defRPr sz="3300" b="1"/>
            </a:lvl8pPr>
            <a:lvl9pPr marL="7524049" indent="0">
              <a:buNone/>
              <a:defRPr sz="33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67000"/>
            <a:ext cx="10336531" cy="7134861"/>
          </a:xfrm>
        </p:spPr>
        <p:txBody>
          <a:bodyPr/>
          <a:lstStyle>
            <a:lvl1pPr>
              <a:defRPr sz="4900"/>
            </a:lvl1pPr>
            <a:lvl2pPr>
              <a:defRPr sz="4100"/>
            </a:lvl2pPr>
            <a:lvl3pPr>
              <a:defRPr sz="37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430000" y="1600200"/>
            <a:ext cx="10058399" cy="1023619"/>
          </a:xfrm>
        </p:spPr>
        <p:txBody>
          <a:bodyPr anchor="b"/>
          <a:lstStyle>
            <a:lvl1pPr marL="0" indent="0">
              <a:buNone/>
              <a:defRPr sz="4900" b="1"/>
            </a:lvl1pPr>
            <a:lvl2pPr marL="940506" indent="0">
              <a:buNone/>
              <a:defRPr sz="4100" b="1"/>
            </a:lvl2pPr>
            <a:lvl3pPr marL="1881012" indent="0">
              <a:buNone/>
              <a:defRPr sz="3700" b="1"/>
            </a:lvl3pPr>
            <a:lvl4pPr marL="2821518" indent="0">
              <a:buNone/>
              <a:defRPr sz="3300" b="1"/>
            </a:lvl4pPr>
            <a:lvl5pPr marL="3762024" indent="0">
              <a:buNone/>
              <a:defRPr sz="3300" b="1"/>
            </a:lvl5pPr>
            <a:lvl6pPr marL="4702531" indent="0">
              <a:buNone/>
              <a:defRPr sz="3300" b="1"/>
            </a:lvl6pPr>
            <a:lvl7pPr marL="5643037" indent="0">
              <a:buNone/>
              <a:defRPr sz="3300" b="1"/>
            </a:lvl7pPr>
            <a:lvl8pPr marL="6583543" indent="0">
              <a:buNone/>
              <a:defRPr sz="3300" b="1"/>
            </a:lvl8pPr>
            <a:lvl9pPr marL="7524049" indent="0">
              <a:buNone/>
              <a:defRPr sz="33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430001" y="2667000"/>
            <a:ext cx="10058400" cy="7134861"/>
          </a:xfrm>
        </p:spPr>
        <p:txBody>
          <a:bodyPr/>
          <a:lstStyle>
            <a:lvl1pPr>
              <a:defRPr sz="4900"/>
            </a:lvl1pPr>
            <a:lvl2pPr>
              <a:defRPr sz="4100"/>
            </a:lvl2pPr>
            <a:lvl3pPr>
              <a:defRPr sz="37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D708A-51E2-4817-AD9A-E59C3A8726D3}" type="datetimeFigureOut">
              <a:rPr lang="en-US" smtClean="0"/>
              <a:pPr/>
              <a:t>12/6/2010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B2659-F105-454A-AC7C-4C1B61F487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D708A-51E2-4817-AD9A-E59C3A8726D3}" type="datetimeFigureOut">
              <a:rPr lang="en-US" smtClean="0"/>
              <a:pPr/>
              <a:t>12/6/2010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B2659-F105-454A-AC7C-4C1B61F487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D708A-51E2-4817-AD9A-E59C3A8726D3}" type="datetimeFigureOut">
              <a:rPr lang="en-US" smtClean="0"/>
              <a:pPr/>
              <a:t>12/6/2010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B2659-F105-454A-AC7C-4C1B61F487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1" y="436880"/>
            <a:ext cx="7219951" cy="1859280"/>
          </a:xfrm>
        </p:spPr>
        <p:txBody>
          <a:bodyPr anchor="b"/>
          <a:lstStyle>
            <a:lvl1pPr algn="l">
              <a:defRPr sz="4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80120" y="436881"/>
            <a:ext cx="12268200" cy="9364981"/>
          </a:xfrm>
        </p:spPr>
        <p:txBody>
          <a:bodyPr/>
          <a:lstStyle>
            <a:lvl1pPr>
              <a:defRPr sz="6600"/>
            </a:lvl1pPr>
            <a:lvl2pPr>
              <a:defRPr sz="5800"/>
            </a:lvl2pPr>
            <a:lvl3pPr>
              <a:defRPr sz="4900"/>
            </a:lvl3pPr>
            <a:lvl4pPr>
              <a:defRPr sz="4100"/>
            </a:lvl4pPr>
            <a:lvl5pPr>
              <a:defRPr sz="4100"/>
            </a:lvl5pPr>
            <a:lvl6pPr>
              <a:defRPr sz="4100"/>
            </a:lvl6pPr>
            <a:lvl7pPr>
              <a:defRPr sz="4100"/>
            </a:lvl7pPr>
            <a:lvl8pPr>
              <a:defRPr sz="4100"/>
            </a:lvl8pPr>
            <a:lvl9pPr>
              <a:defRPr sz="4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1" y="2296161"/>
            <a:ext cx="7219951" cy="7505701"/>
          </a:xfrm>
        </p:spPr>
        <p:txBody>
          <a:bodyPr/>
          <a:lstStyle>
            <a:lvl1pPr marL="0" indent="0">
              <a:buNone/>
              <a:defRPr sz="2900"/>
            </a:lvl1pPr>
            <a:lvl2pPr marL="940506" indent="0">
              <a:buNone/>
              <a:defRPr sz="2500"/>
            </a:lvl2pPr>
            <a:lvl3pPr marL="1881012" indent="0">
              <a:buNone/>
              <a:defRPr sz="2100"/>
            </a:lvl3pPr>
            <a:lvl4pPr marL="2821518" indent="0">
              <a:buNone/>
              <a:defRPr sz="1900"/>
            </a:lvl4pPr>
            <a:lvl5pPr marL="3762024" indent="0">
              <a:buNone/>
              <a:defRPr sz="1900"/>
            </a:lvl5pPr>
            <a:lvl6pPr marL="4702531" indent="0">
              <a:buNone/>
              <a:defRPr sz="1900"/>
            </a:lvl6pPr>
            <a:lvl7pPr marL="5643037" indent="0">
              <a:buNone/>
              <a:defRPr sz="1900"/>
            </a:lvl7pPr>
            <a:lvl8pPr marL="6583543" indent="0">
              <a:buNone/>
              <a:defRPr sz="1900"/>
            </a:lvl8pPr>
            <a:lvl9pPr marL="7524049" indent="0">
              <a:buNone/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D708A-51E2-4817-AD9A-E59C3A8726D3}" type="datetimeFigureOut">
              <a:rPr lang="en-US" smtClean="0"/>
              <a:pPr/>
              <a:t>12/6/2010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B2659-F105-454A-AC7C-4C1B61F487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1491" y="7680960"/>
            <a:ext cx="13167360" cy="906781"/>
          </a:xfrm>
        </p:spPr>
        <p:txBody>
          <a:bodyPr anchor="b"/>
          <a:lstStyle>
            <a:lvl1pPr algn="l">
              <a:defRPr sz="4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01491" y="1447800"/>
            <a:ext cx="13167360" cy="6116320"/>
          </a:xfrm>
        </p:spPr>
        <p:txBody>
          <a:bodyPr/>
          <a:lstStyle>
            <a:lvl1pPr marL="0" indent="0">
              <a:buNone/>
              <a:defRPr sz="6600"/>
            </a:lvl1pPr>
            <a:lvl2pPr marL="940506" indent="0">
              <a:buNone/>
              <a:defRPr sz="5800"/>
            </a:lvl2pPr>
            <a:lvl3pPr marL="1881012" indent="0">
              <a:buNone/>
              <a:defRPr sz="4900"/>
            </a:lvl3pPr>
            <a:lvl4pPr marL="2821518" indent="0">
              <a:buNone/>
              <a:defRPr sz="4100"/>
            </a:lvl4pPr>
            <a:lvl5pPr marL="3762024" indent="0">
              <a:buNone/>
              <a:defRPr sz="4100"/>
            </a:lvl5pPr>
            <a:lvl6pPr marL="4702531" indent="0">
              <a:buNone/>
              <a:defRPr sz="4100"/>
            </a:lvl6pPr>
            <a:lvl7pPr marL="5643037" indent="0">
              <a:buNone/>
              <a:defRPr sz="4100"/>
            </a:lvl7pPr>
            <a:lvl8pPr marL="6583543" indent="0">
              <a:buNone/>
              <a:defRPr sz="4100"/>
            </a:lvl8pPr>
            <a:lvl9pPr marL="7524049" indent="0">
              <a:buNone/>
              <a:defRPr sz="4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1491" y="8587741"/>
            <a:ext cx="13167360" cy="1287779"/>
          </a:xfrm>
        </p:spPr>
        <p:txBody>
          <a:bodyPr/>
          <a:lstStyle>
            <a:lvl1pPr marL="0" indent="0">
              <a:buNone/>
              <a:defRPr sz="2900"/>
            </a:lvl1pPr>
            <a:lvl2pPr marL="940506" indent="0">
              <a:buNone/>
              <a:defRPr sz="2500"/>
            </a:lvl2pPr>
            <a:lvl3pPr marL="1881012" indent="0">
              <a:buNone/>
              <a:defRPr sz="2100"/>
            </a:lvl3pPr>
            <a:lvl4pPr marL="2821518" indent="0">
              <a:buNone/>
              <a:defRPr sz="1900"/>
            </a:lvl4pPr>
            <a:lvl5pPr marL="3762024" indent="0">
              <a:buNone/>
              <a:defRPr sz="1900"/>
            </a:lvl5pPr>
            <a:lvl6pPr marL="4702531" indent="0">
              <a:buNone/>
              <a:defRPr sz="1900"/>
            </a:lvl6pPr>
            <a:lvl7pPr marL="5643037" indent="0">
              <a:buNone/>
              <a:defRPr sz="1900"/>
            </a:lvl7pPr>
            <a:lvl8pPr marL="6583543" indent="0">
              <a:buNone/>
              <a:defRPr sz="1900"/>
            </a:lvl8pPr>
            <a:lvl9pPr marL="7524049" indent="0">
              <a:buNone/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D708A-51E2-4817-AD9A-E59C3A8726D3}" type="datetimeFigureOut">
              <a:rPr lang="en-US" smtClean="0"/>
              <a:pPr/>
              <a:t>12/6/2010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DB2659-F105-454A-AC7C-4C1B61F487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0" y="439421"/>
            <a:ext cx="10058400" cy="1008379"/>
          </a:xfrm>
          <a:prstGeom prst="rect">
            <a:avLst/>
          </a:prstGeom>
        </p:spPr>
        <p:txBody>
          <a:bodyPr vert="horz" lIns="188101" tIns="94051" rIns="188101" bIns="94051" rtlCol="0" anchor="t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0" y="1600201"/>
            <a:ext cx="10058400" cy="8201662"/>
          </a:xfrm>
          <a:prstGeom prst="rect">
            <a:avLst/>
          </a:prstGeom>
        </p:spPr>
        <p:txBody>
          <a:bodyPr vert="horz" lIns="188101" tIns="94051" rIns="188101" bIns="94051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0170161"/>
            <a:ext cx="5120640" cy="584200"/>
          </a:xfrm>
          <a:prstGeom prst="rect">
            <a:avLst/>
          </a:prstGeom>
        </p:spPr>
        <p:txBody>
          <a:bodyPr vert="horz" lIns="188101" tIns="94051" rIns="188101" bIns="94051" rtlCol="0" anchor="ctr"/>
          <a:lstStyle>
            <a:lvl1pPr algn="l">
              <a:defRPr sz="2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8D708A-51E2-4817-AD9A-E59C3A8726D3}" type="datetimeFigureOut">
              <a:rPr lang="en-US" smtClean="0"/>
              <a:pPr/>
              <a:t>12/6/2010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498080" y="10170161"/>
            <a:ext cx="6949440" cy="584200"/>
          </a:xfrm>
          <a:prstGeom prst="rect">
            <a:avLst/>
          </a:prstGeom>
        </p:spPr>
        <p:txBody>
          <a:bodyPr vert="horz" lIns="188101" tIns="94051" rIns="188101" bIns="94051" rtlCol="0" anchor="ctr"/>
          <a:lstStyle>
            <a:lvl1pPr algn="ctr">
              <a:defRPr sz="2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383000" y="10170161"/>
            <a:ext cx="5120640" cy="584200"/>
          </a:xfrm>
          <a:prstGeom prst="rect">
            <a:avLst/>
          </a:prstGeom>
        </p:spPr>
        <p:txBody>
          <a:bodyPr vert="horz" lIns="188101" tIns="94051" rIns="188101" bIns="94051" rtlCol="0" anchor="ctr"/>
          <a:lstStyle>
            <a:lvl1pPr algn="r">
              <a:defRPr sz="2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B2659-F105-454A-AC7C-4C1B61F487B7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rot="10800000">
            <a:off x="457200" y="1447800"/>
            <a:ext cx="210312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1881012" rtl="0" eaLnBrk="1" latinLnBrk="0" hangingPunct="1">
        <a:spcBef>
          <a:spcPct val="0"/>
        </a:spcBef>
        <a:buNone/>
        <a:defRPr sz="60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457200" indent="-457200" algn="l" defTabSz="1881012" rtl="0" eaLnBrk="1" latinLnBrk="0" hangingPunct="1">
        <a:spcBef>
          <a:spcPct val="20000"/>
        </a:spcBef>
        <a:buFont typeface="Wingdings" pitchFamily="2" charset="2"/>
        <a:buChar char="§"/>
        <a:defRPr sz="3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908050" indent="-450850" algn="l" defTabSz="1881012" rtl="0" eaLnBrk="1" latinLnBrk="0" hangingPunct="1">
        <a:spcBef>
          <a:spcPct val="20000"/>
        </a:spcBef>
        <a:buFont typeface="Wingdings" pitchFamily="2" charset="2"/>
        <a:buChar char="§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371600" indent="-457200" algn="l" defTabSz="1881012" rtl="0" eaLnBrk="1" latinLnBrk="0" hangingPunct="1">
        <a:spcBef>
          <a:spcPct val="20000"/>
        </a:spcBef>
        <a:buFont typeface="Wingdings" pitchFamily="2" charset="2"/>
        <a:buChar char="§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838325" indent="-469900" algn="l" defTabSz="1881012" rtl="0" eaLnBrk="1" latinLnBrk="0" hangingPunct="1">
        <a:spcBef>
          <a:spcPct val="20000"/>
        </a:spcBef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295525" indent="-469900" algn="l" defTabSz="1881012" rtl="0" eaLnBrk="1" latinLnBrk="0" hangingPunct="1">
        <a:spcBef>
          <a:spcPct val="20000"/>
        </a:spcBef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5172784" indent="-470253" algn="l" defTabSz="1881012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6pPr>
      <a:lvl7pPr marL="6113290" indent="-470253" algn="l" defTabSz="1881012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7pPr>
      <a:lvl8pPr marL="7053796" indent="-470253" algn="l" defTabSz="1881012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8pPr>
      <a:lvl9pPr marL="7994302" indent="-470253" algn="l" defTabSz="1881012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81012" rtl="0" eaLnBrk="1" latinLnBrk="0" hangingPunct="1"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940506" algn="l" defTabSz="1881012" rtl="0" eaLnBrk="1" latinLnBrk="0" hangingPunct="1"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881012" algn="l" defTabSz="1881012" rtl="0" eaLnBrk="1" latinLnBrk="0" hangingPunct="1">
        <a:defRPr sz="3700" kern="1200">
          <a:solidFill>
            <a:schemeClr val="tx1"/>
          </a:solidFill>
          <a:latin typeface="+mn-lt"/>
          <a:ea typeface="+mn-ea"/>
          <a:cs typeface="+mn-cs"/>
        </a:defRPr>
      </a:lvl3pPr>
      <a:lvl4pPr marL="2821518" algn="l" defTabSz="1881012" rtl="0" eaLnBrk="1" latinLnBrk="0" hangingPunct="1">
        <a:defRPr sz="3700" kern="1200">
          <a:solidFill>
            <a:schemeClr val="tx1"/>
          </a:solidFill>
          <a:latin typeface="+mn-lt"/>
          <a:ea typeface="+mn-ea"/>
          <a:cs typeface="+mn-cs"/>
        </a:defRPr>
      </a:lvl4pPr>
      <a:lvl5pPr marL="3762024" algn="l" defTabSz="1881012" rtl="0" eaLnBrk="1" latinLnBrk="0" hangingPunct="1">
        <a:defRPr sz="3700" kern="1200">
          <a:solidFill>
            <a:schemeClr val="tx1"/>
          </a:solidFill>
          <a:latin typeface="+mn-lt"/>
          <a:ea typeface="+mn-ea"/>
          <a:cs typeface="+mn-cs"/>
        </a:defRPr>
      </a:lvl5pPr>
      <a:lvl6pPr marL="4702531" algn="l" defTabSz="1881012" rtl="0" eaLnBrk="1" latinLnBrk="0" hangingPunct="1">
        <a:defRPr sz="3700" kern="1200">
          <a:solidFill>
            <a:schemeClr val="tx1"/>
          </a:solidFill>
          <a:latin typeface="+mn-lt"/>
          <a:ea typeface="+mn-ea"/>
          <a:cs typeface="+mn-cs"/>
        </a:defRPr>
      </a:lvl6pPr>
      <a:lvl7pPr marL="5643037" algn="l" defTabSz="1881012" rtl="0" eaLnBrk="1" latinLnBrk="0" hangingPunct="1">
        <a:defRPr sz="3700" kern="1200">
          <a:solidFill>
            <a:schemeClr val="tx1"/>
          </a:solidFill>
          <a:latin typeface="+mn-lt"/>
          <a:ea typeface="+mn-ea"/>
          <a:cs typeface="+mn-cs"/>
        </a:defRPr>
      </a:lvl7pPr>
      <a:lvl8pPr marL="6583543" algn="l" defTabSz="1881012" rtl="0" eaLnBrk="1" latinLnBrk="0" hangingPunct="1">
        <a:defRPr sz="3700" kern="1200">
          <a:solidFill>
            <a:schemeClr val="tx1"/>
          </a:solidFill>
          <a:latin typeface="+mn-lt"/>
          <a:ea typeface="+mn-ea"/>
          <a:cs typeface="+mn-cs"/>
        </a:defRPr>
      </a:lvl8pPr>
      <a:lvl9pPr marL="7524049" algn="l" defTabSz="1881012" rtl="0" eaLnBrk="1" latinLnBrk="0" hangingPunct="1">
        <a:defRPr sz="3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 of Site Rent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0" y="1600201"/>
            <a:ext cx="10058400" cy="4114799"/>
          </a:xfrm>
        </p:spPr>
        <p:txBody>
          <a:bodyPr>
            <a:normAutofit/>
          </a:bodyPr>
          <a:lstStyle/>
          <a:p>
            <a:r>
              <a:rPr lang="en-US" dirty="0" smtClean="0"/>
              <a:t>Annual values indicated.</a:t>
            </a:r>
          </a:p>
          <a:p>
            <a:r>
              <a:rPr lang="en-US" dirty="0" smtClean="0"/>
              <a:t>Construction cost assumed at $160 per square foot.</a:t>
            </a:r>
          </a:p>
          <a:p>
            <a:r>
              <a:rPr lang="en-US" dirty="0" smtClean="0"/>
              <a:t>0% down, 5-10% Interest, 30 years.</a:t>
            </a:r>
          </a:p>
          <a:p>
            <a:r>
              <a:rPr lang="en-US" dirty="0" smtClean="0"/>
              <a:t>Assumes every square foot is leasable.</a:t>
            </a:r>
          </a:p>
          <a:p>
            <a:r>
              <a:rPr lang="en-US" dirty="0" smtClean="0"/>
              <a:t>Actual income lower.</a:t>
            </a:r>
          </a:p>
        </p:txBody>
      </p:sp>
      <p:graphicFrame>
        <p:nvGraphicFramePr>
          <p:cNvPr id="4" name="Chart 3"/>
          <p:cNvGraphicFramePr>
            <a:graphicFrameLocks noGrp="1"/>
          </p:cNvGraphicFramePr>
          <p:nvPr/>
        </p:nvGraphicFramePr>
        <p:xfrm>
          <a:off x="0" y="1447800"/>
          <a:ext cx="10820400" cy="929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ectangle 7"/>
          <p:cNvSpPr/>
          <p:nvPr/>
        </p:nvSpPr>
        <p:spPr>
          <a:xfrm>
            <a:off x="1371600" y="3352800"/>
            <a:ext cx="7239000" cy="1447800"/>
          </a:xfrm>
          <a:prstGeom prst="rect">
            <a:avLst/>
          </a:prstGeom>
          <a:solidFill>
            <a:srgbClr val="FF000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Retail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371600" y="2286000"/>
            <a:ext cx="7239000" cy="628650"/>
          </a:xfrm>
          <a:prstGeom prst="rect">
            <a:avLst/>
          </a:prstGeom>
          <a:solidFill>
            <a:srgbClr val="FF000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r"/>
            <a:r>
              <a:rPr lang="en-US" dirty="0" err="1" smtClean="0">
                <a:solidFill>
                  <a:schemeClr val="tx1"/>
                </a:solidFill>
              </a:rPr>
              <a:t>Taubman</a:t>
            </a:r>
            <a:r>
              <a:rPr lang="en-US" dirty="0" smtClean="0">
                <a:solidFill>
                  <a:schemeClr val="tx1"/>
                </a:solidFill>
              </a:rPr>
              <a:t> Retail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371600" y="6324600"/>
            <a:ext cx="7200900" cy="685800"/>
          </a:xfrm>
          <a:prstGeom prst="rect">
            <a:avLst/>
          </a:prstGeom>
          <a:solidFill>
            <a:srgbClr val="00B0F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Grocery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371600" y="5676900"/>
            <a:ext cx="7200900" cy="571500"/>
          </a:xfrm>
          <a:prstGeom prst="rect">
            <a:avLst/>
          </a:prstGeom>
          <a:solidFill>
            <a:srgbClr val="FF000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Office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371600" y="8153400"/>
            <a:ext cx="7200900" cy="571500"/>
          </a:xfrm>
          <a:prstGeom prst="rect">
            <a:avLst/>
          </a:prstGeom>
          <a:solidFill>
            <a:srgbClr val="FF000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Educational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371600" y="7086600"/>
            <a:ext cx="7200900" cy="685800"/>
          </a:xfrm>
          <a:prstGeom prst="rect">
            <a:avLst/>
          </a:prstGeom>
          <a:solidFill>
            <a:srgbClr val="00B0F0">
              <a:alpha val="4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r"/>
            <a:r>
              <a:rPr lang="en-US" dirty="0" smtClean="0">
                <a:solidFill>
                  <a:schemeClr val="tx1"/>
                </a:solidFill>
              </a:rPr>
              <a:t>Residential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11430000" y="5715001"/>
            <a:ext cx="10058400" cy="4724399"/>
          </a:xfrm>
          <a:prstGeom prst="rect">
            <a:avLst/>
          </a:prstGeom>
        </p:spPr>
        <p:txBody>
          <a:bodyPr vert="horz" lIns="188101" tIns="94051" rIns="188101" bIns="94051" rtlCol="0">
            <a:normAutofit/>
          </a:bodyPr>
          <a:lstStyle/>
          <a:p>
            <a:pPr marL="457200" marR="0" lvl="0" indent="-457200" algn="l" defTabSz="188101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Single floor</a:t>
            </a: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construction leaves no profit after site rent and construction expenses.</a:t>
            </a:r>
          </a:p>
          <a:p>
            <a:pPr marL="457200" marR="0" lvl="0" indent="-457200" algn="l" defTabSz="188101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en-US" sz="3600" noProof="0" dirty="0" smtClean="0">
                <a:latin typeface="Arial" pitchFamily="34" charset="0"/>
                <a:cs typeface="Arial" pitchFamily="34" charset="0"/>
              </a:rPr>
              <a:t>10+ story office works, but lacks market.</a:t>
            </a:r>
          </a:p>
          <a:p>
            <a:pPr marL="457200" marR="0" lvl="0" indent="-457200" algn="l" defTabSz="188101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en-US" sz="3600" dirty="0" smtClean="0">
                <a:latin typeface="Arial" pitchFamily="34" charset="0"/>
                <a:cs typeface="Arial" pitchFamily="34" charset="0"/>
              </a:rPr>
              <a:t>Grocery-Educational-Residential has profit potential once loan is paid; however, the land is leased not owned.</a:t>
            </a:r>
            <a:endParaRPr kumimoji="0" lang="en-US" sz="36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build="allAtOnce" animBg="1"/>
      <p:bldP spid="9" grpId="0" build="allAtOnce" animBg="1"/>
      <p:bldP spid="10" grpId="0" build="allAtOnce" animBg="1"/>
      <p:bldP spid="11" grpId="0" build="allAtOnce" animBg="1"/>
      <p:bldP spid="12" grpId="0" build="allAtOnce" animBg="1"/>
      <p:bldP spid="13" grpId="0" build="allAtOnce" animBg="1"/>
      <p:bldP spid="14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3019</TotalTime>
  <Words>101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Effect of Site Rent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Ryan Grabow</dc:creator>
  <cp:lastModifiedBy>Ryan Grabow</cp:lastModifiedBy>
  <cp:revision>112</cp:revision>
  <dcterms:created xsi:type="dcterms:W3CDTF">2010-12-03T05:53:01Z</dcterms:created>
  <dcterms:modified xsi:type="dcterms:W3CDTF">2010-12-07T02:34:51Z</dcterms:modified>
</cp:coreProperties>
</file>