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1" r:id="rId3"/>
    <p:sldId id="272" r:id="rId4"/>
  </p:sldIdLst>
  <p:sldSz cx="21945600" cy="10972800"/>
  <p:notesSz cx="9144000" cy="6858000"/>
  <p:defaultTextStyle>
    <a:defPPr>
      <a:defRPr lang="en-US"/>
    </a:defPPr>
    <a:lvl1pPr algn="l" defTabSz="1879600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939800" indent="-482600" algn="l" defTabSz="1879600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1879600" indent="-965200" algn="l" defTabSz="1879600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2820988" indent="-1449388" algn="l" defTabSz="1879600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3760788" indent="-1931988" algn="l" defTabSz="1879600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37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37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37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37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yan Grabow" initials="RG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204" y="-102"/>
      </p:cViewPr>
      <p:guideLst>
        <p:guide orient="horz" pos="3456"/>
        <p:guide pos="69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rabow\LTU-RE\Project\project_workbook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Grabow\LTU-RE\Project\project_workboo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189886264216955"/>
          <c:y val="1.6967237800024064E-2"/>
          <c:w val="0.68659535335860944"/>
          <c:h val="0.85504446009596358"/>
        </c:manualLayout>
      </c:layout>
      <c:barChart>
        <c:barDir val="bar"/>
        <c:grouping val="stacked"/>
        <c:ser>
          <c:idx val="8"/>
          <c:order val="0"/>
          <c:tx>
            <c:strRef>
              <c:f>'Space Allocations -01'!$M$4</c:f>
              <c:strCache>
                <c:ptCount val="1"/>
                <c:pt idx="0">
                  <c:v>Residential</c:v>
                </c:pt>
              </c:strCache>
            </c:strRef>
          </c:tx>
          <c:cat>
            <c:strRef>
              <c:f>'Space Allocations -01'!$A$6:$A$39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'Space Allocations -01'!$M$6:$M$39</c:f>
              <c:numCache>
                <c:formatCode>General</c:formatCode>
                <c:ptCount val="34"/>
                <c:pt idx="14">
                  <c:v>22500</c:v>
                </c:pt>
                <c:pt idx="15">
                  <c:v>22500</c:v>
                </c:pt>
                <c:pt idx="16">
                  <c:v>22500</c:v>
                </c:pt>
                <c:pt idx="17">
                  <c:v>22500</c:v>
                </c:pt>
                <c:pt idx="18">
                  <c:v>22500</c:v>
                </c:pt>
                <c:pt idx="19">
                  <c:v>22500</c:v>
                </c:pt>
                <c:pt idx="20">
                  <c:v>22500</c:v>
                </c:pt>
                <c:pt idx="21">
                  <c:v>22500</c:v>
                </c:pt>
                <c:pt idx="22">
                  <c:v>22500</c:v>
                </c:pt>
                <c:pt idx="23">
                  <c:v>22500</c:v>
                </c:pt>
                <c:pt idx="24">
                  <c:v>22500</c:v>
                </c:pt>
                <c:pt idx="25">
                  <c:v>22500</c:v>
                </c:pt>
                <c:pt idx="26">
                  <c:v>22500</c:v>
                </c:pt>
                <c:pt idx="27">
                  <c:v>22500</c:v>
                </c:pt>
                <c:pt idx="28">
                  <c:v>11500</c:v>
                </c:pt>
                <c:pt idx="29">
                  <c:v>2000</c:v>
                </c:pt>
              </c:numCache>
            </c:numRef>
          </c:val>
        </c:ser>
        <c:ser>
          <c:idx val="3"/>
          <c:order val="1"/>
          <c:tx>
            <c:strRef>
              <c:f>'Space Allocations -01'!$P$4</c:f>
              <c:strCache>
                <c:ptCount val="1"/>
                <c:pt idx="0">
                  <c:v>Grocery</c:v>
                </c:pt>
              </c:strCache>
            </c:strRef>
          </c:tx>
          <c:val>
            <c:numRef>
              <c:f>'Space Allocations -01'!$P$6:$P$39</c:f>
              <c:numCache>
                <c:formatCode>General</c:formatCode>
                <c:ptCount val="34"/>
                <c:pt idx="29" formatCode="_(* #,##0_);_(* \(#,##0\);_(* &quot;-&quot;??_);_(@_)">
                  <c:v>25000</c:v>
                </c:pt>
              </c:numCache>
            </c:numRef>
          </c:val>
        </c:ser>
        <c:ser>
          <c:idx val="9"/>
          <c:order val="2"/>
          <c:tx>
            <c:strRef>
              <c:f>'Space Allocations -01'!$O$4</c:f>
              <c:strCache>
                <c:ptCount val="1"/>
                <c:pt idx="0">
                  <c:v>Common</c:v>
                </c:pt>
              </c:strCache>
            </c:strRef>
          </c:tx>
          <c:cat>
            <c:strRef>
              <c:f>'Space Allocations -01'!$A$6:$A$39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'Space Allocations -01'!$O$6:$O$39</c:f>
              <c:numCache>
                <c:formatCode>General</c:formatCode>
                <c:ptCount val="34"/>
                <c:pt idx="14">
                  <c:v>300</c:v>
                </c:pt>
                <c:pt idx="15">
                  <c:v>300</c:v>
                </c:pt>
                <c:pt idx="16">
                  <c:v>300</c:v>
                </c:pt>
                <c:pt idx="17">
                  <c:v>300</c:v>
                </c:pt>
                <c:pt idx="18">
                  <c:v>300</c:v>
                </c:pt>
                <c:pt idx="19">
                  <c:v>300</c:v>
                </c:pt>
                <c:pt idx="20">
                  <c:v>300</c:v>
                </c:pt>
                <c:pt idx="21">
                  <c:v>300</c:v>
                </c:pt>
                <c:pt idx="22">
                  <c:v>300</c:v>
                </c:pt>
                <c:pt idx="23">
                  <c:v>300</c:v>
                </c:pt>
                <c:pt idx="24">
                  <c:v>300</c:v>
                </c:pt>
                <c:pt idx="25">
                  <c:v>300</c:v>
                </c:pt>
                <c:pt idx="26">
                  <c:v>300</c:v>
                </c:pt>
                <c:pt idx="27">
                  <c:v>300</c:v>
                </c:pt>
              </c:numCache>
            </c:numRef>
          </c:val>
        </c:ser>
        <c:ser>
          <c:idx val="10"/>
          <c:order val="3"/>
          <c:tx>
            <c:strRef>
              <c:f>'Space Allocations -01'!$N$4</c:f>
              <c:strCache>
                <c:ptCount val="1"/>
                <c:pt idx="0">
                  <c:v>Amenities</c:v>
                </c:pt>
              </c:strCache>
            </c:strRef>
          </c:tx>
          <c:cat>
            <c:strRef>
              <c:f>'Space Allocations -01'!$A$6:$A$39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'Space Allocations -01'!$N$6:$N$39</c:f>
              <c:numCache>
                <c:formatCode>General</c:formatCode>
                <c:ptCount val="34"/>
                <c:pt idx="28">
                  <c:v>11500</c:v>
                </c:pt>
              </c:numCache>
            </c:numRef>
          </c:val>
        </c:ser>
        <c:ser>
          <c:idx val="4"/>
          <c:order val="4"/>
          <c:tx>
            <c:strRef>
              <c:f>'Space Allocations -01'!$G$4</c:f>
              <c:strCache>
                <c:ptCount val="1"/>
                <c:pt idx="0">
                  <c:v>Retail</c:v>
                </c:pt>
              </c:strCache>
            </c:strRef>
          </c:tx>
          <c:cat>
            <c:strRef>
              <c:f>'Space Allocations -01'!$A$6:$A$39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'Space Allocations -01'!$G$6:$G$39</c:f>
              <c:numCache>
                <c:formatCode>General</c:formatCode>
                <c:ptCount val="34"/>
                <c:pt idx="29">
                  <c:v>3000</c:v>
                </c:pt>
              </c:numCache>
            </c:numRef>
          </c:val>
        </c:ser>
        <c:ser>
          <c:idx val="0"/>
          <c:order val="5"/>
          <c:tx>
            <c:strRef>
              <c:f>'Space Allocations -01'!$H$4</c:f>
              <c:strCache>
                <c:ptCount val="1"/>
                <c:pt idx="0">
                  <c:v>Department Store.</c:v>
                </c:pt>
              </c:strCache>
            </c:strRef>
          </c:tx>
          <c:val>
            <c:numRef>
              <c:f>'Space Allocations -01'!$H$6:$H$39</c:f>
            </c:numRef>
          </c:val>
        </c:ser>
        <c:ser>
          <c:idx val="5"/>
          <c:order val="6"/>
          <c:tx>
            <c:strRef>
              <c:f>'Space Allocations -01'!$I$4</c:f>
              <c:strCache>
                <c:ptCount val="1"/>
                <c:pt idx="0">
                  <c:v>Restaurant</c:v>
                </c:pt>
              </c:strCache>
            </c:strRef>
          </c:tx>
          <c:cat>
            <c:strRef>
              <c:f>'Space Allocations -01'!$A$6:$A$39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'Space Allocations -01'!$I$6:$I$39</c:f>
            </c:numRef>
          </c:val>
        </c:ser>
        <c:ser>
          <c:idx val="11"/>
          <c:order val="7"/>
          <c:tx>
            <c:strRef>
              <c:f>'Space Allocations -01'!$Q$4</c:f>
              <c:strCache>
                <c:ptCount val="1"/>
                <c:pt idx="0">
                  <c:v>Parking</c:v>
                </c:pt>
              </c:strCache>
            </c:strRef>
          </c:tx>
          <c:cat>
            <c:strRef>
              <c:f>'Space Allocations -01'!$A$6:$A$39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'Space Allocations -01'!$Q$6:$Q$39</c:f>
              <c:numCache>
                <c:formatCode>General</c:formatCode>
                <c:ptCount val="34"/>
                <c:pt idx="29">
                  <c:v>5000</c:v>
                </c:pt>
                <c:pt idx="30">
                  <c:v>92600</c:v>
                </c:pt>
                <c:pt idx="31">
                  <c:v>92600</c:v>
                </c:pt>
                <c:pt idx="32">
                  <c:v>92600</c:v>
                </c:pt>
                <c:pt idx="33">
                  <c:v>92600</c:v>
                </c:pt>
              </c:numCache>
            </c:numRef>
          </c:val>
        </c:ser>
        <c:ser>
          <c:idx val="6"/>
          <c:order val="8"/>
          <c:tx>
            <c:strRef>
              <c:f>'Space Allocations -01'!$J$4</c:f>
              <c:strCache>
                <c:ptCount val="1"/>
                <c:pt idx="0">
                  <c:v>Office</c:v>
                </c:pt>
              </c:strCache>
            </c:strRef>
          </c:tx>
          <c:cat>
            <c:strRef>
              <c:f>'Space Allocations -01'!$A$6:$A$39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'Space Allocations -01'!$J$6:$J$39</c:f>
            </c:numRef>
          </c:val>
        </c:ser>
        <c:ser>
          <c:idx val="7"/>
          <c:order val="9"/>
          <c:tx>
            <c:strRef>
              <c:f>'Space Allocations -01'!$K$4</c:f>
              <c:strCache>
                <c:ptCount val="1"/>
                <c:pt idx="0">
                  <c:v>Hotel</c:v>
                </c:pt>
              </c:strCache>
            </c:strRef>
          </c:tx>
          <c:cat>
            <c:strRef>
              <c:f>'Space Allocations -01'!$A$6:$A$39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'Space Allocations -01'!$K$6:$K$39</c:f>
            </c:numRef>
          </c:val>
        </c:ser>
        <c:ser>
          <c:idx val="1"/>
          <c:order val="10"/>
          <c:tx>
            <c:strRef>
              <c:f>'Space Allocations -01'!$L$4</c:f>
              <c:strCache>
                <c:ptCount val="1"/>
                <c:pt idx="0">
                  <c:v>Education</c:v>
                </c:pt>
              </c:strCache>
            </c:strRef>
          </c:tx>
          <c:val>
            <c:numRef>
              <c:f>'Space Allocations -01'!$L$6:$L$39</c:f>
            </c:numRef>
          </c:val>
        </c:ser>
        <c:ser>
          <c:idx val="12"/>
          <c:order val="11"/>
          <c:tx>
            <c:strRef>
              <c:f>'Space Allocations -01'!$S$4</c:f>
              <c:strCache>
                <c:ptCount val="1"/>
                <c:pt idx="0">
                  <c:v>Void</c:v>
                </c:pt>
              </c:strCache>
            </c:strRef>
          </c:tx>
          <c:cat>
            <c:strRef>
              <c:f>'Space Allocations -01'!$A$6:$A$39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'Space Allocations -01'!$S$6:$S$39</c:f>
              <c:numCache>
                <c:formatCode>General</c:formatCode>
                <c:ptCount val="34"/>
              </c:numCache>
            </c:numRef>
          </c:val>
        </c:ser>
        <c:ser>
          <c:idx val="2"/>
          <c:order val="12"/>
          <c:tx>
            <c:strRef>
              <c:f>'Space Allocations -01'!$R$4</c:f>
              <c:strCache>
                <c:ptCount val="1"/>
                <c:pt idx="0">
                  <c:v>Support</c:v>
                </c:pt>
              </c:strCache>
            </c:strRef>
          </c:tx>
          <c:val>
            <c:numRef>
              <c:f>'Space Allocations -01'!$R$6:$R$39</c:f>
              <c:numCache>
                <c:formatCode>General</c:formatCode>
                <c:ptCount val="34"/>
                <c:pt idx="14">
                  <c:v>200</c:v>
                </c:pt>
                <c:pt idx="15">
                  <c:v>200</c:v>
                </c:pt>
                <c:pt idx="16">
                  <c:v>200</c:v>
                </c:pt>
                <c:pt idx="17">
                  <c:v>200</c:v>
                </c:pt>
                <c:pt idx="18">
                  <c:v>200</c:v>
                </c:pt>
                <c:pt idx="19">
                  <c:v>200</c:v>
                </c:pt>
                <c:pt idx="20">
                  <c:v>200</c:v>
                </c:pt>
                <c:pt idx="21">
                  <c:v>200</c:v>
                </c:pt>
                <c:pt idx="22">
                  <c:v>200</c:v>
                </c:pt>
                <c:pt idx="23">
                  <c:v>200</c:v>
                </c:pt>
                <c:pt idx="24">
                  <c:v>200</c:v>
                </c:pt>
                <c:pt idx="25">
                  <c:v>200</c:v>
                </c:pt>
                <c:pt idx="26">
                  <c:v>200</c:v>
                </c:pt>
                <c:pt idx="27">
                  <c:v>200</c:v>
                </c:pt>
                <c:pt idx="28">
                  <c:v>200</c:v>
                </c:pt>
                <c:pt idx="29" formatCode="_(* #,##0.0_);_(* \(#,##0.0\);_(* &quot;-&quot;?_);_(@_)">
                  <c:v>2000</c:v>
                </c:pt>
              </c:numCache>
            </c:numRef>
          </c:val>
        </c:ser>
        <c:gapWidth val="27"/>
        <c:overlap val="100"/>
        <c:axId val="122664448"/>
        <c:axId val="122666368"/>
      </c:barChart>
      <c:catAx>
        <c:axId val="122664448"/>
        <c:scaling>
          <c:orientation val="maxMin"/>
        </c:scaling>
        <c:axPos val="l"/>
        <c:title>
          <c:tx>
            <c:rich>
              <a:bodyPr rot="-5400000" vert="horz"/>
              <a:lstStyle/>
              <a:p>
                <a:pPr algn="ctr" rtl="0">
                  <a:defRPr lang="en-US" sz="2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rPr>
                  <a:t>Floor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22666368"/>
        <c:crosses val="autoZero"/>
        <c:auto val="1"/>
        <c:lblAlgn val="ctr"/>
        <c:lblOffset val="100"/>
        <c:tickLblSkip val="1"/>
      </c:catAx>
      <c:valAx>
        <c:axId val="122666368"/>
        <c:scaling>
          <c:orientation val="minMax"/>
          <c:max val="100000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22664448"/>
        <c:crosses val="max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0.30690973509026176"/>
                <c:y val="0.93609532508693927"/>
              </c:manualLayout>
            </c:layout>
            <c:tx>
              <c:rich>
                <a:bodyPr/>
                <a:lstStyle/>
                <a:p>
                  <a:pPr>
                    <a:defRPr sz="2400"/>
                  </a:pPr>
                  <a:r>
                    <a:rPr lang="en-US" sz="2400" dirty="0"/>
                    <a:t>Thousands Square Feet</a:t>
                  </a:r>
                </a:p>
              </c:rich>
            </c:tx>
          </c:dispUnitsLbl>
        </c:dispUnits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746135518739649"/>
          <c:y val="0.32098237415923153"/>
          <c:w val="0.17482952015874959"/>
          <c:h val="0.38787152265500258"/>
        </c:manualLayout>
      </c:layout>
      <c:txPr>
        <a:bodyPr/>
        <a:lstStyle/>
        <a:p>
          <a:pPr>
            <a:defRPr sz="2400"/>
          </a:pPr>
          <a:endParaRPr lang="en-US"/>
        </a:p>
      </c:txPr>
    </c:legend>
    <c:plotVisOnly val="1"/>
  </c:chart>
  <c:spPr>
    <a:ln>
      <a:noFill/>
    </a:ln>
  </c:sp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6.1566131238000171E-2"/>
          <c:y val="3.8739370387190046E-2"/>
          <c:w val="0.691412073333176"/>
          <c:h val="0.83435505593438331"/>
        </c:manualLayout>
      </c:layout>
      <c:barChart>
        <c:barDir val="bar"/>
        <c:grouping val="stacked"/>
        <c:ser>
          <c:idx val="8"/>
          <c:order val="0"/>
          <c:tx>
            <c:strRef>
              <c:f>'Income-Loss'!$M$4</c:f>
              <c:strCache>
                <c:ptCount val="1"/>
                <c:pt idx="0">
                  <c:v>Residential</c:v>
                </c:pt>
              </c:strCache>
            </c:strRef>
          </c:tx>
          <c:cat>
            <c:strRef>
              <c:f>'Income-Loss'!$A$6:$A$39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'Income-Loss'!$M$6:$M$39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337500</c:v>
                </c:pt>
                <c:pt idx="15">
                  <c:v>337500</c:v>
                </c:pt>
                <c:pt idx="16">
                  <c:v>337500</c:v>
                </c:pt>
                <c:pt idx="17">
                  <c:v>337500</c:v>
                </c:pt>
                <c:pt idx="18">
                  <c:v>337500</c:v>
                </c:pt>
                <c:pt idx="19">
                  <c:v>337500</c:v>
                </c:pt>
                <c:pt idx="20">
                  <c:v>337500</c:v>
                </c:pt>
                <c:pt idx="21">
                  <c:v>337500</c:v>
                </c:pt>
                <c:pt idx="22">
                  <c:v>337500</c:v>
                </c:pt>
                <c:pt idx="23">
                  <c:v>337500</c:v>
                </c:pt>
                <c:pt idx="24">
                  <c:v>337500</c:v>
                </c:pt>
                <c:pt idx="25">
                  <c:v>337500</c:v>
                </c:pt>
                <c:pt idx="26">
                  <c:v>337500</c:v>
                </c:pt>
                <c:pt idx="27">
                  <c:v>337500</c:v>
                </c:pt>
                <c:pt idx="28">
                  <c:v>172500</c:v>
                </c:pt>
                <c:pt idx="29">
                  <c:v>-2000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</c:ser>
        <c:ser>
          <c:idx val="2"/>
          <c:order val="1"/>
          <c:tx>
            <c:strRef>
              <c:f>'Income-Loss'!$P$4</c:f>
              <c:strCache>
                <c:ptCount val="1"/>
                <c:pt idx="0">
                  <c:v>Grocery</c:v>
                </c:pt>
              </c:strCache>
            </c:strRef>
          </c:tx>
          <c:spPr>
            <a:solidFill>
              <a:srgbClr val="7030A0"/>
            </a:solidFill>
          </c:spPr>
          <c:val>
            <c:numRef>
              <c:f>'Income-Loss'!$P$6:$P$39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475000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</c:ser>
        <c:ser>
          <c:idx val="9"/>
          <c:order val="2"/>
          <c:tx>
            <c:strRef>
              <c:f>'Income-Loss'!$O$4</c:f>
              <c:strCache>
                <c:ptCount val="1"/>
                <c:pt idx="0">
                  <c:v>Common</c:v>
                </c:pt>
              </c:strCache>
            </c:strRef>
          </c:tx>
          <c:cat>
            <c:strRef>
              <c:f>'Income-Loss'!$A$6:$A$39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'Income-Loss'!$O$6:$O$39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-5400</c:v>
                </c:pt>
                <c:pt idx="15">
                  <c:v>-5400</c:v>
                </c:pt>
                <c:pt idx="16">
                  <c:v>-5400</c:v>
                </c:pt>
                <c:pt idx="17">
                  <c:v>-5400</c:v>
                </c:pt>
                <c:pt idx="18">
                  <c:v>-5400</c:v>
                </c:pt>
                <c:pt idx="19">
                  <c:v>-5400</c:v>
                </c:pt>
                <c:pt idx="20">
                  <c:v>-5400</c:v>
                </c:pt>
                <c:pt idx="21">
                  <c:v>-5400</c:v>
                </c:pt>
                <c:pt idx="22">
                  <c:v>-5400</c:v>
                </c:pt>
                <c:pt idx="23">
                  <c:v>-5400</c:v>
                </c:pt>
                <c:pt idx="24">
                  <c:v>-5400</c:v>
                </c:pt>
                <c:pt idx="25">
                  <c:v>-5400</c:v>
                </c:pt>
                <c:pt idx="26">
                  <c:v>-5400</c:v>
                </c:pt>
                <c:pt idx="27">
                  <c:v>-5400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</c:ser>
        <c:ser>
          <c:idx val="4"/>
          <c:order val="3"/>
          <c:tx>
            <c:strRef>
              <c:f>'Income-Loss'!$G$4</c:f>
              <c:strCache>
                <c:ptCount val="1"/>
                <c:pt idx="0">
                  <c:v>Retail</c:v>
                </c:pt>
              </c:strCache>
            </c:strRef>
          </c:tx>
          <c:cat>
            <c:strRef>
              <c:f>'Income-Loss'!$A$6:$A$39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'Income-Loss'!$G$6:$G$39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90000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</c:ser>
        <c:ser>
          <c:idx val="11"/>
          <c:order val="4"/>
          <c:tx>
            <c:strRef>
              <c:f>'Income-Loss'!$Q$4</c:f>
              <c:strCache>
                <c:ptCount val="1"/>
                <c:pt idx="0">
                  <c:v>Parking</c:v>
                </c:pt>
              </c:strCache>
            </c:strRef>
          </c:tx>
          <c:cat>
            <c:strRef>
              <c:f>'Income-Loss'!$A$6:$A$39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'Income-Loss'!$Q$6:$Q$39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</c:ser>
        <c:ser>
          <c:idx val="12"/>
          <c:order val="5"/>
          <c:tx>
            <c:strRef>
              <c:f>'Income-Loss'!$S$4</c:f>
              <c:strCache>
                <c:ptCount val="1"/>
                <c:pt idx="0">
                  <c:v>Void</c:v>
                </c:pt>
              </c:strCache>
            </c:strRef>
          </c:tx>
          <c:cat>
            <c:strRef>
              <c:f>'Income-Loss'!$A$6:$A$39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'Income-Loss'!$S$6:$S$39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</c:ser>
        <c:ser>
          <c:idx val="0"/>
          <c:order val="6"/>
          <c:tx>
            <c:strRef>
              <c:f>'Income-Loss'!$H$4</c:f>
              <c:strCache>
                <c:ptCount val="1"/>
                <c:pt idx="0">
                  <c:v>Department Store.</c:v>
                </c:pt>
              </c:strCache>
            </c:strRef>
          </c:tx>
          <c:val>
            <c:numRef>
              <c:f>'Income-Loss'!$H$6:$H$39</c:f>
            </c:numRef>
          </c:val>
        </c:ser>
        <c:ser>
          <c:idx val="5"/>
          <c:order val="7"/>
          <c:tx>
            <c:strRef>
              <c:f>'Income-Loss'!$I$4</c:f>
              <c:strCache>
                <c:ptCount val="1"/>
                <c:pt idx="0">
                  <c:v>Restaurant</c:v>
                </c:pt>
              </c:strCache>
            </c:strRef>
          </c:tx>
          <c:cat>
            <c:strRef>
              <c:f>'Income-Loss'!$A$6:$A$39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'Income-Loss'!$I$6:$I$39</c:f>
            </c:numRef>
          </c:val>
        </c:ser>
        <c:ser>
          <c:idx val="10"/>
          <c:order val="8"/>
          <c:tx>
            <c:strRef>
              <c:f>'Income-Loss'!$N$4</c:f>
              <c:strCache>
                <c:ptCount val="1"/>
                <c:pt idx="0">
                  <c:v>Amenities</c:v>
                </c:pt>
              </c:strCache>
            </c:strRef>
          </c:tx>
          <c:cat>
            <c:strRef>
              <c:f>'Income-Loss'!$A$6:$A$39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'Income-Loss'!$N$6:$N$39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-276000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</c:ser>
        <c:ser>
          <c:idx val="6"/>
          <c:order val="9"/>
          <c:tx>
            <c:strRef>
              <c:f>'Income-Loss'!$J$4</c:f>
              <c:strCache>
                <c:ptCount val="1"/>
                <c:pt idx="0">
                  <c:v>Office</c:v>
                </c:pt>
              </c:strCache>
            </c:strRef>
          </c:tx>
          <c:cat>
            <c:strRef>
              <c:f>'Income-Loss'!$A$6:$A$39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'Income-Loss'!$J$6:$J$39</c:f>
            </c:numRef>
          </c:val>
        </c:ser>
        <c:ser>
          <c:idx val="7"/>
          <c:order val="10"/>
          <c:tx>
            <c:strRef>
              <c:f>'Income-Loss'!$K$4</c:f>
              <c:strCache>
                <c:ptCount val="1"/>
                <c:pt idx="0">
                  <c:v>Hotel</c:v>
                </c:pt>
              </c:strCache>
            </c:strRef>
          </c:tx>
          <c:cat>
            <c:strRef>
              <c:f>'Income-Loss'!$A$6:$A$39</c:f>
              <c:strCache>
                <c:ptCount val="34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B1</c:v>
                </c:pt>
                <c:pt idx="31">
                  <c:v>B2</c:v>
                </c:pt>
                <c:pt idx="32">
                  <c:v>B3</c:v>
                </c:pt>
                <c:pt idx="33">
                  <c:v>B4</c:v>
                </c:pt>
              </c:strCache>
            </c:strRef>
          </c:cat>
          <c:val>
            <c:numRef>
              <c:f>'Income-Loss'!$K$6:$K$39</c:f>
            </c:numRef>
          </c:val>
        </c:ser>
        <c:ser>
          <c:idx val="1"/>
          <c:order val="11"/>
          <c:tx>
            <c:strRef>
              <c:f>'Income-Loss'!$L$4</c:f>
              <c:strCache>
                <c:ptCount val="1"/>
                <c:pt idx="0">
                  <c:v>Education</c:v>
                </c:pt>
              </c:strCache>
            </c:strRef>
          </c:tx>
          <c:val>
            <c:numRef>
              <c:f>'Income-Loss'!$L$6:$L$39</c:f>
            </c:numRef>
          </c:val>
        </c:ser>
        <c:gapWidth val="27"/>
        <c:overlap val="100"/>
        <c:axId val="142513280"/>
        <c:axId val="142514816"/>
      </c:barChart>
      <c:catAx>
        <c:axId val="142513280"/>
        <c:scaling>
          <c:orientation val="maxMin"/>
        </c:scaling>
        <c:axPos val="l"/>
        <c:numFmt formatCode="&quot;$&quot;#0;\-#0" sourceLinked="0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42514816"/>
        <c:crossesAt val="-1.9999999999999998E+29"/>
        <c:auto val="1"/>
        <c:lblAlgn val="ctr"/>
        <c:lblOffset val="100"/>
      </c:catAx>
      <c:valAx>
        <c:axId val="142514816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42513280"/>
        <c:crosses val="max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0.30355647742783337"/>
                <c:y val="0.9404698349528362"/>
              </c:manualLayout>
            </c:layout>
            <c:tx>
              <c:rich>
                <a:bodyPr/>
                <a:lstStyle/>
                <a:p>
                  <a:pPr>
                    <a:defRPr/>
                  </a:pPr>
                  <a:r>
                    <a:rPr lang="en-US" sz="2000" dirty="0" smtClean="0"/>
                    <a:t>Thousands dollars</a:t>
                  </a:r>
                  <a:endParaRPr lang="en-US" sz="2000" dirty="0"/>
                </a:p>
              </c:rich>
            </c:tx>
          </c:dispUnitsLbl>
        </c:dispUnits>
      </c:valAx>
      <c:spPr>
        <a:ln>
          <a:solidFill>
            <a:sysClr val="windowText" lastClr="000000"/>
          </a:solidFill>
        </a:ln>
      </c:spPr>
    </c:plotArea>
    <c:legend>
      <c:legendPos val="r"/>
      <c:layout>
        <c:manualLayout>
          <c:xMode val="edge"/>
          <c:yMode val="edge"/>
          <c:x val="0.77031098174392587"/>
          <c:y val="0.35065838166419955"/>
          <c:w val="0.17852218930061806"/>
          <c:h val="0.39270851027688125"/>
        </c:manualLayout>
      </c:layout>
      <c:txPr>
        <a:bodyPr/>
        <a:lstStyle/>
        <a:p>
          <a:pPr>
            <a:defRPr sz="2400"/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0" y="457200"/>
            <a:ext cx="1004316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0" y="1600200"/>
            <a:ext cx="10027920" cy="44043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40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81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215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762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64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583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52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C5DE9-4FA0-4564-A3ED-286E11AA56C5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3A924-A6A1-401D-A2FA-5478B7616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44BC6-D424-462C-83D0-5B05897EF630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7C0BC-69F0-4545-9C85-AA8E33638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10560" y="439422"/>
            <a:ext cx="4937760" cy="93624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439422"/>
            <a:ext cx="14447520" cy="93624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D8E30-CECF-463C-A4C8-C52D0AA9A5D4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4C767-C4C3-475C-9F69-C0257CAE2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180EB-44A3-467A-A307-C261C6DDA0A0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F288F-962E-4BA7-BC2F-5846718B7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0" y="7051041"/>
            <a:ext cx="10058399" cy="2179320"/>
          </a:xfrm>
        </p:spPr>
        <p:txBody>
          <a:bodyPr/>
          <a:lstStyle>
            <a:lvl1pPr algn="l">
              <a:defRPr sz="8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0" y="4650742"/>
            <a:ext cx="10058399" cy="2400299"/>
          </a:xfrm>
        </p:spPr>
        <p:txBody>
          <a:bodyPr anchor="b"/>
          <a:lstStyle>
            <a:lvl1pPr marL="0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1pPr>
            <a:lvl2pPr marL="940506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2pPr>
            <a:lvl3pPr marL="188101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3pPr>
            <a:lvl4pPr marL="2821518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4pPr>
            <a:lvl5pPr marL="376202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5pPr>
            <a:lvl6pPr marL="4702531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6pPr>
            <a:lvl7pPr marL="5643037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7pPr>
            <a:lvl8pPr marL="6583543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8pPr>
            <a:lvl9pPr marL="7524049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68614-1677-4230-AD27-CE7DA8C1A099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833CB-2648-4990-A613-ED357C27A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1001"/>
            <a:ext cx="10134600" cy="9420862"/>
          </a:xfrm>
        </p:spPr>
        <p:txBody>
          <a:bodyPr/>
          <a:lstStyle>
            <a:lvl1pPr>
              <a:defRPr sz="5800"/>
            </a:lvl1pPr>
            <a:lvl2pPr>
              <a:defRPr sz="49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0" y="1600201"/>
            <a:ext cx="10058400" cy="8201662"/>
          </a:xfrm>
        </p:spPr>
        <p:txBody>
          <a:bodyPr/>
          <a:lstStyle>
            <a:lvl1pPr>
              <a:defRPr sz="5800"/>
            </a:lvl1pPr>
            <a:lvl2pPr>
              <a:defRPr sz="49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48AA4-7343-4FD3-B563-899DB39C6B17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09D06-8DA9-451A-8BF6-BD8472AF2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10336531" cy="1023619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40506" indent="0">
              <a:buNone/>
              <a:defRPr sz="4100" b="1"/>
            </a:lvl2pPr>
            <a:lvl3pPr marL="1881012" indent="0">
              <a:buNone/>
              <a:defRPr sz="3700" b="1"/>
            </a:lvl3pPr>
            <a:lvl4pPr marL="2821518" indent="0">
              <a:buNone/>
              <a:defRPr sz="3300" b="1"/>
            </a:lvl4pPr>
            <a:lvl5pPr marL="3762024" indent="0">
              <a:buNone/>
              <a:defRPr sz="3300" b="1"/>
            </a:lvl5pPr>
            <a:lvl6pPr marL="4702531" indent="0">
              <a:buNone/>
              <a:defRPr sz="3300" b="1"/>
            </a:lvl6pPr>
            <a:lvl7pPr marL="5643037" indent="0">
              <a:buNone/>
              <a:defRPr sz="3300" b="1"/>
            </a:lvl7pPr>
            <a:lvl8pPr marL="6583543" indent="0">
              <a:buNone/>
              <a:defRPr sz="3300" b="1"/>
            </a:lvl8pPr>
            <a:lvl9pPr marL="7524049" indent="0">
              <a:buNone/>
              <a:defRPr sz="33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67000"/>
            <a:ext cx="10336531" cy="7134861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7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30000" y="1600200"/>
            <a:ext cx="10058399" cy="1023619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40506" indent="0">
              <a:buNone/>
              <a:defRPr sz="4100" b="1"/>
            </a:lvl2pPr>
            <a:lvl3pPr marL="1881012" indent="0">
              <a:buNone/>
              <a:defRPr sz="3700" b="1"/>
            </a:lvl3pPr>
            <a:lvl4pPr marL="2821518" indent="0">
              <a:buNone/>
              <a:defRPr sz="3300" b="1"/>
            </a:lvl4pPr>
            <a:lvl5pPr marL="3762024" indent="0">
              <a:buNone/>
              <a:defRPr sz="3300" b="1"/>
            </a:lvl5pPr>
            <a:lvl6pPr marL="4702531" indent="0">
              <a:buNone/>
              <a:defRPr sz="3300" b="1"/>
            </a:lvl6pPr>
            <a:lvl7pPr marL="5643037" indent="0">
              <a:buNone/>
              <a:defRPr sz="3300" b="1"/>
            </a:lvl7pPr>
            <a:lvl8pPr marL="6583543" indent="0">
              <a:buNone/>
              <a:defRPr sz="3300" b="1"/>
            </a:lvl8pPr>
            <a:lvl9pPr marL="7524049" indent="0">
              <a:buNone/>
              <a:defRPr sz="33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430001" y="2667000"/>
            <a:ext cx="10058400" cy="7134861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7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3E3F4-76F4-4305-B769-008A4916D30F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11A48-240C-4315-9EFC-250AA0CD8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36587-8C59-4BA3-9EC0-BC021C5DF8D0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8FAAB-C771-45F3-8241-E216EAB425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DFC89-F0B5-42C3-BDE8-476C11968451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03DCD-26A9-47F0-BA46-B3727950C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1" y="436880"/>
            <a:ext cx="7219951" cy="1859280"/>
          </a:xfrm>
        </p:spPr>
        <p:txBody>
          <a:bodyPr anchor="b"/>
          <a:lstStyle>
            <a:lvl1pPr algn="l">
              <a:defRPr sz="4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436881"/>
            <a:ext cx="12268200" cy="9364981"/>
          </a:xfrm>
        </p:spPr>
        <p:txBody>
          <a:bodyPr/>
          <a:lstStyle>
            <a:lvl1pPr>
              <a:defRPr sz="6600"/>
            </a:lvl1pPr>
            <a:lvl2pPr>
              <a:defRPr sz="5800"/>
            </a:lvl2pPr>
            <a:lvl3pPr>
              <a:defRPr sz="49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1" y="2296161"/>
            <a:ext cx="7219951" cy="7505701"/>
          </a:xfrm>
        </p:spPr>
        <p:txBody>
          <a:bodyPr/>
          <a:lstStyle>
            <a:lvl1pPr marL="0" indent="0">
              <a:buNone/>
              <a:defRPr sz="2900"/>
            </a:lvl1pPr>
            <a:lvl2pPr marL="940506" indent="0">
              <a:buNone/>
              <a:defRPr sz="2500"/>
            </a:lvl2pPr>
            <a:lvl3pPr marL="1881012" indent="0">
              <a:buNone/>
              <a:defRPr sz="2100"/>
            </a:lvl3pPr>
            <a:lvl4pPr marL="2821518" indent="0">
              <a:buNone/>
              <a:defRPr sz="1900"/>
            </a:lvl4pPr>
            <a:lvl5pPr marL="3762024" indent="0">
              <a:buNone/>
              <a:defRPr sz="1900"/>
            </a:lvl5pPr>
            <a:lvl6pPr marL="4702531" indent="0">
              <a:buNone/>
              <a:defRPr sz="1900"/>
            </a:lvl6pPr>
            <a:lvl7pPr marL="5643037" indent="0">
              <a:buNone/>
              <a:defRPr sz="1900"/>
            </a:lvl7pPr>
            <a:lvl8pPr marL="6583543" indent="0">
              <a:buNone/>
              <a:defRPr sz="1900"/>
            </a:lvl8pPr>
            <a:lvl9pPr marL="7524049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47160-2FDA-42CD-BC0D-ADB6C655EAFB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9E26C-91FA-4F91-B6D1-21328F247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7680960"/>
            <a:ext cx="13167360" cy="906781"/>
          </a:xfrm>
        </p:spPr>
        <p:txBody>
          <a:bodyPr anchor="b"/>
          <a:lstStyle>
            <a:lvl1pPr algn="l">
              <a:defRPr sz="4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1447800"/>
            <a:ext cx="13167360" cy="6116320"/>
          </a:xfrm>
        </p:spPr>
        <p:txBody>
          <a:bodyPr rtlCol="0">
            <a:normAutofit/>
          </a:bodyPr>
          <a:lstStyle>
            <a:lvl1pPr marL="0" indent="0">
              <a:buNone/>
              <a:defRPr sz="6600"/>
            </a:lvl1pPr>
            <a:lvl2pPr marL="940506" indent="0">
              <a:buNone/>
              <a:defRPr sz="5800"/>
            </a:lvl2pPr>
            <a:lvl3pPr marL="1881012" indent="0">
              <a:buNone/>
              <a:defRPr sz="4900"/>
            </a:lvl3pPr>
            <a:lvl4pPr marL="2821518" indent="0">
              <a:buNone/>
              <a:defRPr sz="4100"/>
            </a:lvl4pPr>
            <a:lvl5pPr marL="3762024" indent="0">
              <a:buNone/>
              <a:defRPr sz="4100"/>
            </a:lvl5pPr>
            <a:lvl6pPr marL="4702531" indent="0">
              <a:buNone/>
              <a:defRPr sz="4100"/>
            </a:lvl6pPr>
            <a:lvl7pPr marL="5643037" indent="0">
              <a:buNone/>
              <a:defRPr sz="4100"/>
            </a:lvl7pPr>
            <a:lvl8pPr marL="6583543" indent="0">
              <a:buNone/>
              <a:defRPr sz="4100"/>
            </a:lvl8pPr>
            <a:lvl9pPr marL="7524049" indent="0">
              <a:buNone/>
              <a:defRPr sz="4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8587741"/>
            <a:ext cx="13167360" cy="1287779"/>
          </a:xfrm>
        </p:spPr>
        <p:txBody>
          <a:bodyPr/>
          <a:lstStyle>
            <a:lvl1pPr marL="0" indent="0">
              <a:buNone/>
              <a:defRPr sz="2900"/>
            </a:lvl1pPr>
            <a:lvl2pPr marL="940506" indent="0">
              <a:buNone/>
              <a:defRPr sz="2500"/>
            </a:lvl2pPr>
            <a:lvl3pPr marL="1881012" indent="0">
              <a:buNone/>
              <a:defRPr sz="2100"/>
            </a:lvl3pPr>
            <a:lvl4pPr marL="2821518" indent="0">
              <a:buNone/>
              <a:defRPr sz="1900"/>
            </a:lvl4pPr>
            <a:lvl5pPr marL="3762024" indent="0">
              <a:buNone/>
              <a:defRPr sz="1900"/>
            </a:lvl5pPr>
            <a:lvl6pPr marL="4702531" indent="0">
              <a:buNone/>
              <a:defRPr sz="1900"/>
            </a:lvl6pPr>
            <a:lvl7pPr marL="5643037" indent="0">
              <a:buNone/>
              <a:defRPr sz="1900"/>
            </a:lvl7pPr>
            <a:lvl8pPr marL="6583543" indent="0">
              <a:buNone/>
              <a:defRPr sz="1900"/>
            </a:lvl8pPr>
            <a:lvl9pPr marL="7524049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7AFC6-6010-40AE-B353-5330B422BA3E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EB6D0-8B51-4B54-B20E-D4BFC8F18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1430000" y="439738"/>
            <a:ext cx="100584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101" tIns="94051" rIns="188101" bIns="940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0" y="1600200"/>
            <a:ext cx="10058400" cy="820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101" tIns="94051" rIns="188101" bIns="940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0169525"/>
            <a:ext cx="5121275" cy="584200"/>
          </a:xfrm>
          <a:prstGeom prst="rect">
            <a:avLst/>
          </a:prstGeom>
        </p:spPr>
        <p:txBody>
          <a:bodyPr vert="horz" lIns="188101" tIns="94051" rIns="188101" bIns="94051" rtlCol="0" anchor="ctr"/>
          <a:lstStyle>
            <a:lvl1pPr algn="l" defTabSz="1881012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D9F4BBC-E1CF-410F-BE49-DFA4A1FDDCEF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7763" y="10169525"/>
            <a:ext cx="6950075" cy="584200"/>
          </a:xfrm>
          <a:prstGeom prst="rect">
            <a:avLst/>
          </a:prstGeom>
        </p:spPr>
        <p:txBody>
          <a:bodyPr vert="horz" lIns="188101" tIns="94051" rIns="188101" bIns="94051" rtlCol="0" anchor="ctr"/>
          <a:lstStyle>
            <a:lvl1pPr algn="ctr" defTabSz="1881012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383000" y="10169525"/>
            <a:ext cx="5121275" cy="584200"/>
          </a:xfrm>
          <a:prstGeom prst="rect">
            <a:avLst/>
          </a:prstGeom>
        </p:spPr>
        <p:txBody>
          <a:bodyPr vert="horz" lIns="188101" tIns="94051" rIns="188101" bIns="94051" rtlCol="0" anchor="ctr"/>
          <a:lstStyle>
            <a:lvl1pPr algn="r" defTabSz="1881012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9E216BC-4694-4F94-9DCF-28D6A4FC2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 rot="10800000">
            <a:off x="457200" y="1447800"/>
            <a:ext cx="21031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r" defTabSz="1879600" rtl="0" eaLnBrk="0" fontAlgn="base" hangingPunct="0">
        <a:spcBef>
          <a:spcPct val="0"/>
        </a:spcBef>
        <a:spcAft>
          <a:spcPct val="0"/>
        </a:spcAft>
        <a:defRPr sz="60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1pPr>
      <a:lvl2pPr algn="r" defTabSz="18796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2pPr>
      <a:lvl3pPr algn="r" defTabSz="18796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3pPr>
      <a:lvl4pPr algn="r" defTabSz="18796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4pPr>
      <a:lvl5pPr algn="r" defTabSz="18796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5pPr>
      <a:lvl6pPr marL="457200" algn="r" defTabSz="1879600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6pPr>
      <a:lvl7pPr marL="914400" algn="r" defTabSz="1879600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7pPr>
      <a:lvl8pPr marL="1371600" algn="r" defTabSz="1879600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8pPr>
      <a:lvl9pPr marL="1828800" algn="r" defTabSz="1879600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9pPr>
    </p:titleStyle>
    <p:bodyStyle>
      <a:lvl1pPr marL="457200" indent="-457200" algn="l" defTabSz="1879600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36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1pPr>
      <a:lvl2pPr marL="908050" indent="-450850" algn="l" defTabSz="1879600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32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2pPr>
      <a:lvl3pPr marL="1371600" indent="-457200" algn="l" defTabSz="1879600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8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3pPr>
      <a:lvl4pPr marL="1838325" indent="-469900" algn="l" defTabSz="1879600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0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4pPr>
      <a:lvl5pPr marL="2295525" indent="-469900" algn="l" defTabSz="1879600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0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5pPr>
      <a:lvl6pPr marL="5172784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13290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053796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7994302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40506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881012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3pPr>
      <a:lvl4pPr marL="2821518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4pPr>
      <a:lvl5pPr marL="3762024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5pPr>
      <a:lvl6pPr marL="4702531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6pPr>
      <a:lvl7pPr marL="5643037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7pPr>
      <a:lvl8pPr marL="6583543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8pPr>
      <a:lvl9pPr marL="7524049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46.tinypic.com/1zd14ra.jpg" TargetMode="External"/><Relationship Id="rId2" Type="http://schemas.openxmlformats.org/officeDocument/2006/relationships/hyperlink" Target="http://www.naahq.org/SiteCollectionDocuments/Industry%20Resources/2010%20Income%20and%20Expenses%20Survey.p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>
          <a:xfrm>
            <a:off x="10900792" y="439738"/>
            <a:ext cx="10587608" cy="1008062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ＭＳ Ｐゴシック" charset="-128"/>
              </a:rPr>
              <a:t>Space Allocation &amp; Cash Flow</a:t>
            </a:r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387624" y="1886000"/>
          <a:ext cx="9865096" cy="908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10756776" y="1741984"/>
          <a:ext cx="11188824" cy="9230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-476472" y="8887366"/>
            <a:ext cx="23114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charset="0"/>
                <a:ea typeface="ＭＳ Ｐゴシック" charset="-128"/>
                <a:cs typeface="ＭＳ Ｐゴシック" charset="-128"/>
              </a:rPr>
              <a:t>Proforma</a:t>
            </a:r>
            <a:r>
              <a:rPr lang="en-US" dirty="0" smtClean="0">
                <a:latin typeface="Arial" charset="0"/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latin typeface="Arial" charset="0"/>
                <a:ea typeface="ＭＳ Ｐゴシック" charset="-128"/>
                <a:cs typeface="ＭＳ Ｐゴシック" charset="-128"/>
              </a:rPr>
            </a:br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11430000" y="7718648"/>
            <a:ext cx="10058400" cy="2082577"/>
          </a:xfrm>
        </p:spPr>
        <p:txBody>
          <a:bodyPr/>
          <a:lstStyle/>
          <a:p>
            <a:pPr eaLnBrk="1" hangingPunct="1">
              <a:buNone/>
            </a:pPr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Comment 4"/>
          <p:cNvSpPr>
            <a:spLocks noChangeArrowheads="1"/>
          </p:cNvSpPr>
          <p:nvPr/>
        </p:nvSpPr>
        <p:spPr bwMode="auto">
          <a:xfrm>
            <a:off x="15874" y="15875"/>
            <a:ext cx="5412309" cy="1615827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dirty="0" smtClean="0">
                <a:solidFill>
                  <a:srgbClr val="000000"/>
                </a:solidFill>
                <a:latin typeface="Geneva" pitchFamily="84" charset="0"/>
                <a:ea typeface="ＭＳ Ｐゴシック" pitchFamily="84" charset="-128"/>
                <a:cs typeface="ＭＳ Ｐゴシック" pitchFamily="84" charset="-128"/>
              </a:rPr>
              <a:t>Ryan</a:t>
            </a:r>
            <a:endParaRPr lang="en-US" sz="1800" dirty="0">
              <a:solidFill>
                <a:srgbClr val="000000"/>
              </a:solidFill>
              <a:latin typeface="Geneva" pitchFamily="84" charset="0"/>
              <a:ea typeface="ＭＳ Ｐゴシック" pitchFamily="84" charset="-128"/>
              <a:cs typeface="ＭＳ Ｐゴシック" pitchFamily="84" charset="-128"/>
            </a:endParaRPr>
          </a:p>
          <a:p>
            <a:pPr>
              <a:spcBef>
                <a:spcPct val="50000"/>
              </a:spcBef>
              <a:defRPr/>
            </a:pPr>
            <a:r>
              <a:rPr lang="en-US" sz="1800" dirty="0">
                <a:solidFill>
                  <a:srgbClr val="000000"/>
                </a:solidFill>
                <a:latin typeface="Geneva" pitchFamily="84" charset="0"/>
                <a:ea typeface="ＭＳ Ｐゴシック" pitchFamily="84" charset="-128"/>
                <a:cs typeface="ＭＳ Ｐゴシック" pitchFamily="84" charset="-128"/>
              </a:rPr>
              <a:t>Tally of major cost items</a:t>
            </a:r>
          </a:p>
          <a:p>
            <a:pPr>
              <a:spcBef>
                <a:spcPct val="50000"/>
              </a:spcBef>
              <a:defRPr/>
            </a:pPr>
            <a:r>
              <a:rPr lang="en-US" sz="1800" dirty="0">
                <a:solidFill>
                  <a:srgbClr val="000000"/>
                </a:solidFill>
                <a:latin typeface="Geneva" pitchFamily="84" charset="0"/>
                <a:ea typeface="ＭＳ Ｐゴシック" pitchFamily="84" charset="-128"/>
                <a:cs typeface="ＭＳ Ｐゴシック" pitchFamily="84" charset="-128"/>
              </a:rPr>
              <a:t>Discussion length of payback (vague)</a:t>
            </a:r>
          </a:p>
          <a:p>
            <a:pPr>
              <a:spcBef>
                <a:spcPct val="50000"/>
              </a:spcBef>
              <a:defRPr/>
            </a:pPr>
            <a:r>
              <a:rPr lang="en-US" sz="1800" dirty="0">
                <a:solidFill>
                  <a:srgbClr val="000000"/>
                </a:solidFill>
                <a:latin typeface="Geneva" pitchFamily="84" charset="0"/>
                <a:ea typeface="ＭＳ Ｐゴシック" pitchFamily="84" charset="-128"/>
                <a:cs typeface="ＭＳ Ｐゴシック" pitchFamily="84" charset="-128"/>
              </a:rPr>
              <a:t>Cost of construction </a:t>
            </a:r>
            <a:r>
              <a:rPr lang="en-US" sz="1800" dirty="0" err="1">
                <a:solidFill>
                  <a:srgbClr val="000000"/>
                </a:solidFill>
                <a:latin typeface="Geneva" pitchFamily="84" charset="0"/>
                <a:ea typeface="ＭＳ Ｐゴシック" pitchFamily="84" charset="-128"/>
                <a:cs typeface="ＭＳ Ｐゴシック" pitchFamily="84" charset="-128"/>
              </a:rPr>
              <a:t>vs</a:t>
            </a:r>
            <a:r>
              <a:rPr lang="en-US" sz="1800" dirty="0">
                <a:solidFill>
                  <a:srgbClr val="000000"/>
                </a:solidFill>
                <a:latin typeface="Geneva" pitchFamily="84" charset="0"/>
                <a:ea typeface="ＭＳ Ｐゴシック" pitchFamily="84" charset="-128"/>
                <a:cs typeface="ＭＳ Ｐゴシック" pitchFamily="84" charset="-128"/>
              </a:rPr>
              <a:t> income after</a:t>
            </a:r>
          </a:p>
        </p:txBody>
      </p:sp>
      <p:graphicFrame>
        <p:nvGraphicFramePr>
          <p:cNvPr id="6" name="Group 1053"/>
          <p:cNvGraphicFramePr>
            <a:graphicFrameLocks noGrp="1"/>
          </p:cNvGraphicFramePr>
          <p:nvPr/>
        </p:nvGraphicFramePr>
        <p:xfrm>
          <a:off x="11430000" y="1600200"/>
          <a:ext cx="10058400" cy="5815965"/>
        </p:xfrm>
        <a:graphic>
          <a:graphicData uri="http://schemas.openxmlformats.org/drawingml/2006/table">
            <a:tbl>
              <a:tblPr/>
              <a:tblGrid>
                <a:gridCol w="6096000"/>
                <a:gridCol w="3962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18796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84" charset="0"/>
                          <a:ea typeface="ＭＳ Ｐゴシック" pitchFamily="84" charset="-128"/>
                          <a:cs typeface="ＭＳ Ｐゴシック" pitchFamily="84" charset="-128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796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84" charset="0"/>
                          <a:ea typeface="ＭＳ Ｐゴシック" pitchFamily="84" charset="-128"/>
                          <a:cs typeface="ＭＳ Ｐゴシック" pitchFamily="84" charset="-128"/>
                        </a:rPr>
                        <a:t>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Gross </a:t>
                      </a:r>
                      <a:r>
                        <a:rPr lang="en-US" sz="3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Income </a:t>
                      </a:r>
                      <a:r>
                        <a:rPr lang="en-US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(90%</a:t>
                      </a:r>
                      <a:r>
                        <a:rPr lang="en-US" sz="25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of potential)</a:t>
                      </a:r>
                      <a:endParaRPr lang="en-US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</a:t>
                      </a:r>
                      <a:r>
                        <a:rPr lang="en-US" sz="3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4,862,250 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Operations % of Gross Income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Operations Expense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</a:t>
                      </a:r>
                      <a:r>
                        <a:rPr lang="en-US" sz="3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(2,188,012)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Site Rent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    (925,000)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Net Income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</a:t>
                      </a:r>
                      <a:r>
                        <a:rPr lang="en-US" sz="3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1,749,237 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Construction Cost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</a:t>
                      </a:r>
                      <a:r>
                        <a:rPr lang="en-US" sz="3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56,560,000 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Capitalization Rate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Years to payback w/o financing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b"/>
                      <a:endParaRPr lang="en-US" sz="3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Left-Right Arrow 6"/>
          <p:cNvSpPr/>
          <p:nvPr/>
        </p:nvSpPr>
        <p:spPr>
          <a:xfrm>
            <a:off x="1467744" y="4766320"/>
            <a:ext cx="5256584" cy="57606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6868344" y="4766320"/>
            <a:ext cx="3240360" cy="57606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927684" y="5090356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6256276" y="5090356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9568644" y="5090356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827784" y="3974232"/>
            <a:ext cx="46085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Construction Payments</a:t>
            </a:r>
            <a:endParaRPr lang="en-US" sz="2500" dirty="0"/>
          </a:p>
        </p:txBody>
      </p:sp>
      <p:sp>
        <p:nvSpPr>
          <p:cNvPr id="14" name="TextBox 13"/>
          <p:cNvSpPr txBox="1"/>
          <p:nvPr/>
        </p:nvSpPr>
        <p:spPr>
          <a:xfrm>
            <a:off x="6868344" y="3974232"/>
            <a:ext cx="331236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Profitability</a:t>
            </a:r>
            <a:endParaRPr lang="en-US" sz="2500" dirty="0"/>
          </a:p>
        </p:txBody>
      </p:sp>
      <p:sp>
        <p:nvSpPr>
          <p:cNvPr id="15" name="Right Arrow 14"/>
          <p:cNvSpPr/>
          <p:nvPr/>
        </p:nvSpPr>
        <p:spPr>
          <a:xfrm>
            <a:off x="1467744" y="5702424"/>
            <a:ext cx="9289032" cy="57606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827784" y="6356679"/>
            <a:ext cx="46085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Time</a:t>
            </a:r>
            <a:endParaRPr lang="en-US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1981200" y="2286000"/>
            <a:ext cx="12420600" cy="3777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hlinkClick r:id="rId2"/>
              </a:rPr>
              <a:t>http://www.naahq.org/SiteCollectionDocuments/Industry%20Resources/2010%20Income%20and%20Expenses%20Survey.pdf </a:t>
            </a:r>
            <a:endParaRPr lang="en-US" sz="1600" dirty="0" smtClean="0"/>
          </a:p>
          <a:p>
            <a:pPr>
              <a:spcBef>
                <a:spcPct val="50000"/>
              </a:spcBef>
            </a:pPr>
            <a:r>
              <a:rPr lang="en-US" sz="1600" u="sng" dirty="0" smtClean="0">
                <a:hlinkClick r:id="rId3"/>
              </a:rPr>
              <a:t>http://</a:t>
            </a:r>
            <a:r>
              <a:rPr lang="en-US" sz="1600" u="sng" dirty="0" smtClean="0">
                <a:hlinkClick r:id="rId3"/>
              </a:rPr>
              <a:t>i46.tinypic.com/1zd14ra.jpg</a:t>
            </a:r>
            <a:endParaRPr lang="en-US" sz="1600" u="sng" dirty="0" smtClean="0"/>
          </a:p>
          <a:p>
            <a:pPr>
              <a:spcBef>
                <a:spcPct val="50000"/>
              </a:spcBef>
            </a:pPr>
            <a:r>
              <a:rPr lang="fr-FR" sz="1600" dirty="0" smtClean="0"/>
              <a:t>Detroit Zoning </a:t>
            </a:r>
            <a:r>
              <a:rPr lang="fr-FR" sz="1600" dirty="0" err="1" smtClean="0"/>
              <a:t>Ordinance</a:t>
            </a:r>
            <a:r>
              <a:rPr lang="fr-FR" sz="1600" dirty="0" smtClean="0"/>
              <a:t> (01 </a:t>
            </a:r>
            <a:r>
              <a:rPr lang="fr-FR" sz="1600" dirty="0" err="1" smtClean="0"/>
              <a:t>Apr</a:t>
            </a:r>
            <a:r>
              <a:rPr lang="fr-FR" sz="1600" dirty="0" smtClean="0"/>
              <a:t> 2010)</a:t>
            </a:r>
            <a:endParaRPr lang="en-US" sz="1600" dirty="0"/>
          </a:p>
          <a:p>
            <a:pPr>
              <a:spcBef>
                <a:spcPct val="50000"/>
              </a:spcBef>
            </a:pPr>
            <a:endParaRPr lang="en-US" sz="1600" dirty="0"/>
          </a:p>
          <a:p>
            <a:pPr>
              <a:spcBef>
                <a:spcPct val="50000"/>
              </a:spcBef>
            </a:pPr>
            <a:endParaRPr lang="en-US" sz="1600" u="sng" dirty="0"/>
          </a:p>
          <a:p>
            <a:pPr>
              <a:spcBef>
                <a:spcPct val="50000"/>
              </a:spcBef>
            </a:pPr>
            <a:endParaRPr lang="en-US" sz="1600" dirty="0"/>
          </a:p>
          <a:p>
            <a:pPr>
              <a:spcBef>
                <a:spcPct val="50000"/>
              </a:spcBef>
            </a:pPr>
            <a:endParaRPr lang="en-US" sz="1600" dirty="0"/>
          </a:p>
          <a:p>
            <a:pPr>
              <a:spcBef>
                <a:spcPct val="50000"/>
              </a:spcBef>
            </a:pPr>
            <a:endParaRPr lang="en-US" sz="1600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2190</TotalTime>
  <Words>98</Words>
  <Application>Microsoft Office PowerPoint</Application>
  <PresentationFormat>Custom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Space Allocation &amp; Cash Flow</vt:lpstr>
      <vt:lpstr>Proforma </vt:lpstr>
      <vt:lpstr>Slide 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Ryan Grabow</dc:creator>
  <cp:lastModifiedBy>Ryan Grabow</cp:lastModifiedBy>
  <cp:revision>130</cp:revision>
  <dcterms:created xsi:type="dcterms:W3CDTF">2010-12-03T05:53:01Z</dcterms:created>
  <dcterms:modified xsi:type="dcterms:W3CDTF">2010-12-07T08:17:56Z</dcterms:modified>
</cp:coreProperties>
</file>