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21945600" cy="10972800"/>
  <p:notesSz cx="9312275" cy="6858000"/>
  <p:defaultTextStyle>
    <a:defPPr>
      <a:defRPr lang="en-US"/>
    </a:defPPr>
    <a:lvl1pPr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939800" indent="-482600"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1879600" indent="-965200"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2820988" indent="-1449388"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3760788" indent="-1931988"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yan Grabow" initials="R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564" y="-120"/>
      </p:cViewPr>
      <p:guideLst>
        <p:guide orient="horz" pos="3456"/>
        <p:guide pos="6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0" y="457200"/>
            <a:ext cx="1004316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0" y="1600200"/>
            <a:ext cx="10027920" cy="44043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2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5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D208-70B9-4E97-AB1A-D190D51BE378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FC22-12ED-444C-994D-EB4D47733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C442-392F-4AA9-A3F2-ACA315EC2C11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45EA3-FE7C-4CF1-AF13-28A1E8244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439422"/>
            <a:ext cx="4937760" cy="9362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439422"/>
            <a:ext cx="14447520" cy="9362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13934-1654-44BD-8F45-77FBEB0E0D3C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B902-9529-4988-AF8F-41260EA7F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26EC6-E66D-41B6-90B8-828E7B40F9CC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0ECC4-8BB4-465B-98B9-D1E36CC67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0" y="7051041"/>
            <a:ext cx="10058399" cy="2179320"/>
          </a:xfrm>
        </p:spPr>
        <p:txBody>
          <a:bodyPr/>
          <a:lstStyle>
            <a:lvl1pPr algn="l">
              <a:defRPr sz="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0" y="4650742"/>
            <a:ext cx="10058399" cy="2400299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4050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2pPr>
            <a:lvl3pPr marL="188101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8215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7620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70253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64303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58354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52404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E975-1AF8-4F59-93B1-82C06E7D77FD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F40D0-5D6B-4826-84D4-C660F50B3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1"/>
            <a:ext cx="10134600" cy="9420862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0" y="1600201"/>
            <a:ext cx="10058400" cy="8201662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C6B3-94EF-43C8-88B6-784DA7551F28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235C-B4D1-444C-B1DB-756C46CF6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0336531" cy="1023619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0506" indent="0">
              <a:buNone/>
              <a:defRPr sz="4100" b="1"/>
            </a:lvl2pPr>
            <a:lvl3pPr marL="1881012" indent="0">
              <a:buNone/>
              <a:defRPr sz="3700" b="1"/>
            </a:lvl3pPr>
            <a:lvl4pPr marL="2821518" indent="0">
              <a:buNone/>
              <a:defRPr sz="3300" b="1"/>
            </a:lvl4pPr>
            <a:lvl5pPr marL="3762024" indent="0">
              <a:buNone/>
              <a:defRPr sz="3300" b="1"/>
            </a:lvl5pPr>
            <a:lvl6pPr marL="4702531" indent="0">
              <a:buNone/>
              <a:defRPr sz="3300" b="1"/>
            </a:lvl6pPr>
            <a:lvl7pPr marL="5643037" indent="0">
              <a:buNone/>
              <a:defRPr sz="3300" b="1"/>
            </a:lvl7pPr>
            <a:lvl8pPr marL="6583543" indent="0">
              <a:buNone/>
              <a:defRPr sz="3300" b="1"/>
            </a:lvl8pPr>
            <a:lvl9pPr marL="7524049" indent="0">
              <a:buNone/>
              <a:defRPr sz="3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10336531" cy="7134861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30000" y="1600200"/>
            <a:ext cx="10058399" cy="1023619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0506" indent="0">
              <a:buNone/>
              <a:defRPr sz="4100" b="1"/>
            </a:lvl2pPr>
            <a:lvl3pPr marL="1881012" indent="0">
              <a:buNone/>
              <a:defRPr sz="3700" b="1"/>
            </a:lvl3pPr>
            <a:lvl4pPr marL="2821518" indent="0">
              <a:buNone/>
              <a:defRPr sz="3300" b="1"/>
            </a:lvl4pPr>
            <a:lvl5pPr marL="3762024" indent="0">
              <a:buNone/>
              <a:defRPr sz="3300" b="1"/>
            </a:lvl5pPr>
            <a:lvl6pPr marL="4702531" indent="0">
              <a:buNone/>
              <a:defRPr sz="3300" b="1"/>
            </a:lvl6pPr>
            <a:lvl7pPr marL="5643037" indent="0">
              <a:buNone/>
              <a:defRPr sz="3300" b="1"/>
            </a:lvl7pPr>
            <a:lvl8pPr marL="6583543" indent="0">
              <a:buNone/>
              <a:defRPr sz="3300" b="1"/>
            </a:lvl8pPr>
            <a:lvl9pPr marL="7524049" indent="0">
              <a:buNone/>
              <a:defRPr sz="3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430001" y="2667000"/>
            <a:ext cx="10058400" cy="7134861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DAA4-C084-41DF-90CC-CD4FABEE7800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A400B-6BE8-4509-88B3-B4AD99E4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18C1-7FD7-40FA-B0D1-A48CDE60AA2B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CA66-FC67-4F12-ABE5-DD837AACA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F8A2-2C70-4313-A99F-5FD720A628F8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27A0-1D8F-4658-A999-2FF2E6DDF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436880"/>
            <a:ext cx="7219951" cy="1859280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436881"/>
            <a:ext cx="12268200" cy="9364981"/>
          </a:xfrm>
        </p:spPr>
        <p:txBody>
          <a:bodyPr/>
          <a:lstStyle>
            <a:lvl1pPr>
              <a:defRPr sz="6600"/>
            </a:lvl1pPr>
            <a:lvl2pPr>
              <a:defRPr sz="5800"/>
            </a:lvl2pPr>
            <a:lvl3pPr>
              <a:defRPr sz="49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2296161"/>
            <a:ext cx="7219951" cy="7505701"/>
          </a:xfrm>
        </p:spPr>
        <p:txBody>
          <a:bodyPr/>
          <a:lstStyle>
            <a:lvl1pPr marL="0" indent="0">
              <a:buNone/>
              <a:defRPr sz="2900"/>
            </a:lvl1pPr>
            <a:lvl2pPr marL="940506" indent="0">
              <a:buNone/>
              <a:defRPr sz="2500"/>
            </a:lvl2pPr>
            <a:lvl3pPr marL="1881012" indent="0">
              <a:buNone/>
              <a:defRPr sz="2100"/>
            </a:lvl3pPr>
            <a:lvl4pPr marL="2821518" indent="0">
              <a:buNone/>
              <a:defRPr sz="1900"/>
            </a:lvl4pPr>
            <a:lvl5pPr marL="3762024" indent="0">
              <a:buNone/>
              <a:defRPr sz="1900"/>
            </a:lvl5pPr>
            <a:lvl6pPr marL="4702531" indent="0">
              <a:buNone/>
              <a:defRPr sz="1900"/>
            </a:lvl6pPr>
            <a:lvl7pPr marL="5643037" indent="0">
              <a:buNone/>
              <a:defRPr sz="1900"/>
            </a:lvl7pPr>
            <a:lvl8pPr marL="6583543" indent="0">
              <a:buNone/>
              <a:defRPr sz="1900"/>
            </a:lvl8pPr>
            <a:lvl9pPr marL="752404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084E-A602-4DBC-9EC9-72EF5F416F74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36562-59AF-4A96-9337-8FA14AB94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7680960"/>
            <a:ext cx="13167360" cy="906781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1447800"/>
            <a:ext cx="13167360" cy="6116320"/>
          </a:xfrm>
        </p:spPr>
        <p:txBody>
          <a:bodyPr rtlCol="0">
            <a:normAutofit/>
          </a:bodyPr>
          <a:lstStyle>
            <a:lvl1pPr marL="0" indent="0">
              <a:buNone/>
              <a:defRPr sz="6600"/>
            </a:lvl1pPr>
            <a:lvl2pPr marL="940506" indent="0">
              <a:buNone/>
              <a:defRPr sz="5800"/>
            </a:lvl2pPr>
            <a:lvl3pPr marL="1881012" indent="0">
              <a:buNone/>
              <a:defRPr sz="4900"/>
            </a:lvl3pPr>
            <a:lvl4pPr marL="2821518" indent="0">
              <a:buNone/>
              <a:defRPr sz="4100"/>
            </a:lvl4pPr>
            <a:lvl5pPr marL="3762024" indent="0">
              <a:buNone/>
              <a:defRPr sz="4100"/>
            </a:lvl5pPr>
            <a:lvl6pPr marL="4702531" indent="0">
              <a:buNone/>
              <a:defRPr sz="4100"/>
            </a:lvl6pPr>
            <a:lvl7pPr marL="5643037" indent="0">
              <a:buNone/>
              <a:defRPr sz="4100"/>
            </a:lvl7pPr>
            <a:lvl8pPr marL="6583543" indent="0">
              <a:buNone/>
              <a:defRPr sz="4100"/>
            </a:lvl8pPr>
            <a:lvl9pPr marL="7524049" indent="0">
              <a:buNone/>
              <a:defRPr sz="4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8587741"/>
            <a:ext cx="13167360" cy="1287779"/>
          </a:xfrm>
        </p:spPr>
        <p:txBody>
          <a:bodyPr/>
          <a:lstStyle>
            <a:lvl1pPr marL="0" indent="0">
              <a:buNone/>
              <a:defRPr sz="2900"/>
            </a:lvl1pPr>
            <a:lvl2pPr marL="940506" indent="0">
              <a:buNone/>
              <a:defRPr sz="2500"/>
            </a:lvl2pPr>
            <a:lvl3pPr marL="1881012" indent="0">
              <a:buNone/>
              <a:defRPr sz="2100"/>
            </a:lvl3pPr>
            <a:lvl4pPr marL="2821518" indent="0">
              <a:buNone/>
              <a:defRPr sz="1900"/>
            </a:lvl4pPr>
            <a:lvl5pPr marL="3762024" indent="0">
              <a:buNone/>
              <a:defRPr sz="1900"/>
            </a:lvl5pPr>
            <a:lvl6pPr marL="4702531" indent="0">
              <a:buNone/>
              <a:defRPr sz="1900"/>
            </a:lvl6pPr>
            <a:lvl7pPr marL="5643037" indent="0">
              <a:buNone/>
              <a:defRPr sz="1900"/>
            </a:lvl7pPr>
            <a:lvl8pPr marL="6583543" indent="0">
              <a:buNone/>
              <a:defRPr sz="1900"/>
            </a:lvl8pPr>
            <a:lvl9pPr marL="752404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5CD7-6353-4E3F-A867-5CE4391B7C4C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FA085-8059-4DF8-AD57-D97F2F0A5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0" y="439738"/>
            <a:ext cx="10058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8101" tIns="94051" rIns="188101" bIns="94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0" y="1600200"/>
            <a:ext cx="10058400" cy="820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8101" tIns="94051" rIns="188101" bIns="94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0169525"/>
            <a:ext cx="5121275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l" defTabSz="1881012" fontAlgn="auto">
              <a:spcBef>
                <a:spcPts val="0"/>
              </a:spcBef>
              <a:spcAft>
                <a:spcPts val="0"/>
              </a:spcAft>
              <a:defRPr sz="2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73CDBF-884D-4FCF-8732-0B1FC92C437B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7763" y="10169525"/>
            <a:ext cx="6950075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ctr" defTabSz="1881012" fontAlgn="auto">
              <a:spcBef>
                <a:spcPts val="0"/>
              </a:spcBef>
              <a:spcAft>
                <a:spcPts val="0"/>
              </a:spcAft>
              <a:defRPr sz="2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383000" y="10169525"/>
            <a:ext cx="5121275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r" defTabSz="1881012" fontAlgn="auto">
              <a:spcBef>
                <a:spcPts val="0"/>
              </a:spcBef>
              <a:spcAft>
                <a:spcPts val="0"/>
              </a:spcAft>
              <a:defRPr sz="2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EEC7B7-1179-4603-9C91-91632ABBB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57200" y="1447800"/>
            <a:ext cx="21031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r" defTabSz="1879600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algn="r" defTabSz="1879600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2pPr>
      <a:lvl3pPr algn="r" defTabSz="1879600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3pPr>
      <a:lvl4pPr algn="r" defTabSz="1879600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4pPr>
      <a:lvl5pPr algn="r" defTabSz="1879600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5pPr>
      <a:lvl6pPr marL="457200"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6pPr>
      <a:lvl7pPr marL="914400"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7pPr>
      <a:lvl8pPr marL="1371600"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8pPr>
      <a:lvl9pPr marL="1828800"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457200" indent="-457200" algn="l" defTabSz="1879600" rtl="0" eaLnBrk="0" fontAlgn="base" hangingPunct="0">
        <a:spcBef>
          <a:spcPct val="20000"/>
        </a:spcBef>
        <a:spcAft>
          <a:spcPct val="0"/>
        </a:spcAft>
        <a:buFont typeface="Wingdings" pitchFamily="84" charset="2"/>
        <a:buChar char="§"/>
        <a:defRPr sz="36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marL="908050" indent="-450850" algn="l" defTabSz="1879600" rtl="0" eaLnBrk="0" fontAlgn="base" hangingPunct="0">
        <a:spcBef>
          <a:spcPct val="20000"/>
        </a:spcBef>
        <a:spcAft>
          <a:spcPct val="0"/>
        </a:spcAft>
        <a:buFont typeface="Wingdings" pitchFamily="84" charset="2"/>
        <a:buChar char="§"/>
        <a:defRPr sz="32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2pPr>
      <a:lvl3pPr marL="1371600" indent="-457200" algn="l" defTabSz="1879600" rtl="0" eaLnBrk="0" fontAlgn="base" hangingPunct="0">
        <a:spcBef>
          <a:spcPct val="20000"/>
        </a:spcBef>
        <a:spcAft>
          <a:spcPct val="0"/>
        </a:spcAft>
        <a:buFont typeface="Wingdings" pitchFamily="84" charset="2"/>
        <a:buChar char="§"/>
        <a:defRPr sz="28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3pPr>
      <a:lvl4pPr marL="1838325" indent="-469900" algn="l" defTabSz="1879600" rtl="0" eaLnBrk="0" fontAlgn="base" hangingPunct="0">
        <a:spcBef>
          <a:spcPct val="20000"/>
        </a:spcBef>
        <a:spcAft>
          <a:spcPct val="0"/>
        </a:spcAft>
        <a:buFont typeface="Wingdings" pitchFamily="84" charset="2"/>
        <a:buChar char="§"/>
        <a:defRPr sz="20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4pPr>
      <a:lvl5pPr marL="2295525" indent="-469900" algn="l" defTabSz="1879600" rtl="0" eaLnBrk="0" fontAlgn="base" hangingPunct="0">
        <a:spcBef>
          <a:spcPct val="20000"/>
        </a:spcBef>
        <a:spcAft>
          <a:spcPct val="0"/>
        </a:spcAft>
        <a:buFont typeface="Wingdings" pitchFamily="84" charset="2"/>
        <a:buChar char="§"/>
        <a:defRPr sz="20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5pPr>
      <a:lvl6pPr marL="5172784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13290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053796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7994302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40506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81012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821518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62024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702531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643037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583543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524049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15616" y="1700908"/>
          <a:ext cx="9217024" cy="6912768"/>
        </p:xfrm>
        <a:graphic>
          <a:graphicData uri="http://schemas.openxmlformats.org/presentationml/2006/ole">
            <p:oleObj spid="_x0000_s1027" name="Acrobat Document" r:id="rId3" imgW="6857848" imgH="5143314" progId="AcroExch.Document.7">
              <p:embed/>
            </p:oleObj>
          </a:graphicData>
        </a:graphic>
      </p:graphicFrame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84" charset="0"/>
              </a:rPr>
              <a:t>Education Use</a:t>
            </a:r>
          </a:p>
        </p:txBody>
      </p:sp>
      <p:sp>
        <p:nvSpPr>
          <p:cNvPr id="18434" name="Content Placeholder 5"/>
          <p:cNvSpPr>
            <a:spLocks noGrp="1"/>
          </p:cNvSpPr>
          <p:nvPr>
            <p:ph idx="1"/>
          </p:nvPr>
        </p:nvSpPr>
        <p:spPr>
          <a:xfrm>
            <a:off x="13349064" y="1597968"/>
            <a:ext cx="8283352" cy="8710736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84" charset="0"/>
              </a:rPr>
              <a:t>There </a:t>
            </a:r>
            <a:r>
              <a:rPr lang="en-US" dirty="0" smtClean="0">
                <a:latin typeface="Arial" pitchFamily="84" charset="0"/>
              </a:rPr>
              <a:t>are </a:t>
            </a:r>
            <a:r>
              <a:rPr lang="en-US" dirty="0" smtClean="0">
                <a:latin typeface="Arial" pitchFamily="84" charset="0"/>
              </a:rPr>
              <a:t>8 </a:t>
            </a:r>
            <a:r>
              <a:rPr lang="en-US" dirty="0" smtClean="0">
                <a:latin typeface="Arial" pitchFamily="84" charset="0"/>
              </a:rPr>
              <a:t>Elementary Schools within 1.5 miles of the site.</a:t>
            </a:r>
          </a:p>
          <a:p>
            <a:pPr lvl="1" eaLnBrk="1" hangingPunct="1"/>
            <a:r>
              <a:rPr lang="en-US" dirty="0" smtClean="0">
                <a:latin typeface="Arial" pitchFamily="84" charset="0"/>
              </a:rPr>
              <a:t>2 Private</a:t>
            </a:r>
          </a:p>
          <a:p>
            <a:pPr lvl="1" eaLnBrk="1" hangingPunct="1"/>
            <a:r>
              <a:rPr lang="en-US" dirty="0" smtClean="0">
                <a:latin typeface="Arial" pitchFamily="84" charset="0"/>
              </a:rPr>
              <a:t>1 Charter</a:t>
            </a:r>
          </a:p>
          <a:p>
            <a:pPr lvl="1" eaLnBrk="1" hangingPunct="1"/>
            <a:r>
              <a:rPr lang="en-US" dirty="0" smtClean="0">
                <a:latin typeface="Arial" pitchFamily="84" charset="0"/>
              </a:rPr>
              <a:t>5</a:t>
            </a:r>
            <a:r>
              <a:rPr lang="en-US" dirty="0" smtClean="0">
                <a:latin typeface="Arial" pitchFamily="84" charset="0"/>
              </a:rPr>
              <a:t> </a:t>
            </a:r>
            <a:r>
              <a:rPr lang="en-US" dirty="0" smtClean="0">
                <a:latin typeface="Arial" pitchFamily="84" charset="0"/>
              </a:rPr>
              <a:t>Public (1 is a Magnet)</a:t>
            </a:r>
          </a:p>
          <a:p>
            <a:pPr lvl="1" eaLnBrk="1" hangingPunct="1">
              <a:buNone/>
            </a:pPr>
            <a:r>
              <a:rPr lang="en-US" dirty="0" smtClean="0">
                <a:latin typeface="Arial" pitchFamily="84" charset="0"/>
              </a:rPr>
              <a:t>	Only 1 has an “A” Rating (Magnet)</a:t>
            </a:r>
          </a:p>
          <a:p>
            <a:pPr eaLnBrk="1" hangingPunct="1"/>
            <a:r>
              <a:rPr lang="en-US" dirty="0" smtClean="0">
                <a:latin typeface="Arial" pitchFamily="84" charset="0"/>
              </a:rPr>
              <a:t>Poor performance of Public and Charter Schools is a </a:t>
            </a:r>
            <a:r>
              <a:rPr lang="en-US" dirty="0" smtClean="0">
                <a:latin typeface="Arial" pitchFamily="84" charset="0"/>
              </a:rPr>
              <a:t>deterrent</a:t>
            </a:r>
          </a:p>
          <a:p>
            <a:pPr eaLnBrk="1" hangingPunct="1"/>
            <a:r>
              <a:rPr lang="en-US" dirty="0" smtClean="0">
                <a:latin typeface="Arial" pitchFamily="84" charset="0"/>
              </a:rPr>
              <a:t>Very few children in CBD (&lt;8% </a:t>
            </a:r>
            <a:r>
              <a:rPr lang="en-US" dirty="0" err="1" smtClean="0">
                <a:latin typeface="Arial" pitchFamily="84" charset="0"/>
              </a:rPr>
              <a:t>Hh</a:t>
            </a:r>
            <a:r>
              <a:rPr lang="en-US" dirty="0" smtClean="0">
                <a:latin typeface="Arial" pitchFamily="84" charset="0"/>
              </a:rPr>
              <a:t>)</a:t>
            </a:r>
            <a:endParaRPr lang="en-US" dirty="0" smtClean="0">
              <a:latin typeface="Arial" pitchFamily="84" charset="0"/>
            </a:endParaRPr>
          </a:p>
          <a:p>
            <a:pPr eaLnBrk="1" hangingPunct="1"/>
            <a:r>
              <a:rPr lang="en-US" dirty="0" smtClean="0">
                <a:latin typeface="Arial" pitchFamily="84" charset="0"/>
              </a:rPr>
              <a:t>Demographics don’t support School</a:t>
            </a:r>
          </a:p>
          <a:p>
            <a:pPr eaLnBrk="1" hangingPunct="1"/>
            <a:r>
              <a:rPr lang="en-US" dirty="0" smtClean="0">
                <a:latin typeface="Arial" pitchFamily="84" charset="0"/>
              </a:rPr>
              <a:t>Preschool in the CBD is a more viable option. Ages 3,4,5</a:t>
            </a:r>
          </a:p>
          <a:p>
            <a:pPr eaLnBrk="1" hangingPunct="1"/>
            <a:r>
              <a:rPr lang="en-US" dirty="0" smtClean="0">
                <a:latin typeface="Arial" pitchFamily="84" charset="0"/>
              </a:rPr>
              <a:t>Market: downtown workers and residents with young children</a:t>
            </a:r>
            <a:endParaRPr lang="en-US" dirty="0">
              <a:latin typeface="Arial" pitchFamily="8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8664" y="1669976"/>
            <a:ext cx="3600400" cy="239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8664" y="4190256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08704" y="7070576"/>
            <a:ext cx="268121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64088" y="1741984"/>
            <a:ext cx="4392488" cy="173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035696" y="879876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Existing schools near our site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31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Adobe Acrobat Document</vt:lpstr>
      <vt:lpstr>Education Use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Grabow</dc:creator>
  <cp:lastModifiedBy>MaryCay</cp:lastModifiedBy>
  <cp:revision>145</cp:revision>
  <dcterms:created xsi:type="dcterms:W3CDTF">2010-12-03T05:53:01Z</dcterms:created>
  <dcterms:modified xsi:type="dcterms:W3CDTF">2010-12-08T13:32:37Z</dcterms:modified>
</cp:coreProperties>
</file>