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21945600" cy="10972800"/>
  <p:notesSz cx="9312275" cy="6858000"/>
  <p:defaultTextStyle>
    <a:defPPr>
      <a:defRPr lang="en-US"/>
    </a:defPPr>
    <a:lvl1pPr algn="l" defTabSz="1879600" rtl="0" fontAlgn="base">
      <a:spcBef>
        <a:spcPct val="0"/>
      </a:spcBef>
      <a:spcAft>
        <a:spcPct val="0"/>
      </a:spcAft>
      <a:defRPr sz="3700"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1pPr>
    <a:lvl2pPr marL="939800" indent="-482600" algn="l" defTabSz="1879600" rtl="0" fontAlgn="base">
      <a:spcBef>
        <a:spcPct val="0"/>
      </a:spcBef>
      <a:spcAft>
        <a:spcPct val="0"/>
      </a:spcAft>
      <a:defRPr sz="3700"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2pPr>
    <a:lvl3pPr marL="1879600" indent="-965200" algn="l" defTabSz="1879600" rtl="0" fontAlgn="base">
      <a:spcBef>
        <a:spcPct val="0"/>
      </a:spcBef>
      <a:spcAft>
        <a:spcPct val="0"/>
      </a:spcAft>
      <a:defRPr sz="3700"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3pPr>
    <a:lvl4pPr marL="2820988" indent="-1449388" algn="l" defTabSz="1879600" rtl="0" fontAlgn="base">
      <a:spcBef>
        <a:spcPct val="0"/>
      </a:spcBef>
      <a:spcAft>
        <a:spcPct val="0"/>
      </a:spcAft>
      <a:defRPr sz="3700"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4pPr>
    <a:lvl5pPr marL="3760788" indent="-1931988" algn="l" defTabSz="1879600" rtl="0" fontAlgn="base">
      <a:spcBef>
        <a:spcPct val="0"/>
      </a:spcBef>
      <a:spcAft>
        <a:spcPct val="0"/>
      </a:spcAft>
      <a:defRPr sz="3700"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5pPr>
    <a:lvl6pPr marL="2286000" algn="l" defTabSz="457200" rtl="0" eaLnBrk="1" latinLnBrk="0" hangingPunct="1">
      <a:defRPr sz="3700"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6pPr>
    <a:lvl7pPr marL="2743200" algn="l" defTabSz="457200" rtl="0" eaLnBrk="1" latinLnBrk="0" hangingPunct="1">
      <a:defRPr sz="3700"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7pPr>
    <a:lvl8pPr marL="3200400" algn="l" defTabSz="457200" rtl="0" eaLnBrk="1" latinLnBrk="0" hangingPunct="1">
      <a:defRPr sz="3700"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8pPr>
    <a:lvl9pPr marL="3657600" algn="l" defTabSz="457200" rtl="0" eaLnBrk="1" latinLnBrk="0" hangingPunct="1">
      <a:defRPr sz="3700" kern="1200">
        <a:solidFill>
          <a:schemeClr val="tx1"/>
        </a:solidFill>
        <a:latin typeface="Arial" pitchFamily="84" charset="0"/>
        <a:ea typeface="ＭＳ Ｐゴシック" pitchFamily="84" charset="-128"/>
        <a:cs typeface="ＭＳ Ｐゴシック" pitchFamily="84" charset="-128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yan Grabow" initials="RG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516" y="60"/>
      </p:cViewPr>
      <p:guideLst>
        <p:guide orient="horz" pos="3456"/>
        <p:guide pos="69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0-12-04T14:37:30.356" idx="5">
    <p:pos x="10" y="10"/>
    <p:text>This slide indicates the perception of Detroit. The discussions of residential + school would indicate we are moving towards a family orientation, primarily the 'Trendy Adults' as they have children.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0" y="457200"/>
            <a:ext cx="1004316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0" y="1600200"/>
            <a:ext cx="10027920" cy="44043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40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81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8215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7620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64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583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524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4D208-70B9-4E97-AB1A-D190D51BE378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9FC22-12ED-444C-994D-EB4D47733A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7C442-392F-4AA9-A3F2-ACA315EC2C11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45EA3-FE7C-4CF1-AF13-28A1E8244B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910560" y="439422"/>
            <a:ext cx="4937760" cy="936244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7280" y="439422"/>
            <a:ext cx="14447520" cy="936244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13934-1654-44BD-8F45-77FBEB0E0D3C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FB902-9529-4988-AF8F-41260EA7F9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26EC6-E66D-41B6-90B8-828E7B40F9CC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0ECC4-8BB4-465B-98B9-D1E36CC673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0" y="7051041"/>
            <a:ext cx="10058399" cy="2179320"/>
          </a:xfrm>
        </p:spPr>
        <p:txBody>
          <a:bodyPr/>
          <a:lstStyle>
            <a:lvl1pPr algn="l">
              <a:defRPr sz="8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0" y="4650742"/>
            <a:ext cx="10058399" cy="2400299"/>
          </a:xfrm>
        </p:spPr>
        <p:txBody>
          <a:bodyPr anchor="b"/>
          <a:lstStyle>
            <a:lvl1pPr marL="0" indent="0">
              <a:buNone/>
              <a:defRPr sz="4100">
                <a:solidFill>
                  <a:schemeClr val="tx1">
                    <a:tint val="75000"/>
                  </a:schemeClr>
                </a:solidFill>
              </a:defRPr>
            </a:lvl1pPr>
            <a:lvl2pPr marL="940506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2pPr>
            <a:lvl3pPr marL="188101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3pPr>
            <a:lvl4pPr marL="2821518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4pPr>
            <a:lvl5pPr marL="376202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5pPr>
            <a:lvl6pPr marL="4702531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6pPr>
            <a:lvl7pPr marL="5643037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7pPr>
            <a:lvl8pPr marL="6583543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8pPr>
            <a:lvl9pPr marL="7524049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3E975-1AF8-4F59-93B1-82C06E7D77FD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F40D0-5D6B-4826-84D4-C660F50B38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81001"/>
            <a:ext cx="10134600" cy="9420862"/>
          </a:xfrm>
        </p:spPr>
        <p:txBody>
          <a:bodyPr/>
          <a:lstStyle>
            <a:lvl1pPr>
              <a:defRPr sz="5800"/>
            </a:lvl1pPr>
            <a:lvl2pPr>
              <a:defRPr sz="4900"/>
            </a:lvl2pPr>
            <a:lvl3pPr>
              <a:defRPr sz="41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0" y="1600201"/>
            <a:ext cx="10058400" cy="8201662"/>
          </a:xfrm>
        </p:spPr>
        <p:txBody>
          <a:bodyPr/>
          <a:lstStyle>
            <a:lvl1pPr>
              <a:defRPr sz="5800"/>
            </a:lvl1pPr>
            <a:lvl2pPr>
              <a:defRPr sz="4900"/>
            </a:lvl2pPr>
            <a:lvl3pPr>
              <a:defRPr sz="41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2C6B3-94EF-43C8-88B6-784DA7551F28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1235C-B4D1-444C-B1DB-756C46CF69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10336531" cy="1023619"/>
          </a:xfrm>
        </p:spPr>
        <p:txBody>
          <a:bodyPr anchor="b"/>
          <a:lstStyle>
            <a:lvl1pPr marL="0" indent="0">
              <a:buNone/>
              <a:defRPr sz="4900" b="1"/>
            </a:lvl1pPr>
            <a:lvl2pPr marL="940506" indent="0">
              <a:buNone/>
              <a:defRPr sz="4100" b="1"/>
            </a:lvl2pPr>
            <a:lvl3pPr marL="1881012" indent="0">
              <a:buNone/>
              <a:defRPr sz="3700" b="1"/>
            </a:lvl3pPr>
            <a:lvl4pPr marL="2821518" indent="0">
              <a:buNone/>
              <a:defRPr sz="3300" b="1"/>
            </a:lvl4pPr>
            <a:lvl5pPr marL="3762024" indent="0">
              <a:buNone/>
              <a:defRPr sz="3300" b="1"/>
            </a:lvl5pPr>
            <a:lvl6pPr marL="4702531" indent="0">
              <a:buNone/>
              <a:defRPr sz="3300" b="1"/>
            </a:lvl6pPr>
            <a:lvl7pPr marL="5643037" indent="0">
              <a:buNone/>
              <a:defRPr sz="3300" b="1"/>
            </a:lvl7pPr>
            <a:lvl8pPr marL="6583543" indent="0">
              <a:buNone/>
              <a:defRPr sz="3300" b="1"/>
            </a:lvl8pPr>
            <a:lvl9pPr marL="7524049" indent="0">
              <a:buNone/>
              <a:defRPr sz="33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67000"/>
            <a:ext cx="10336531" cy="7134861"/>
          </a:xfrm>
        </p:spPr>
        <p:txBody>
          <a:bodyPr/>
          <a:lstStyle>
            <a:lvl1pPr>
              <a:defRPr sz="4900"/>
            </a:lvl1pPr>
            <a:lvl2pPr>
              <a:defRPr sz="4100"/>
            </a:lvl2pPr>
            <a:lvl3pPr>
              <a:defRPr sz="37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430000" y="1600200"/>
            <a:ext cx="10058399" cy="1023619"/>
          </a:xfrm>
        </p:spPr>
        <p:txBody>
          <a:bodyPr anchor="b"/>
          <a:lstStyle>
            <a:lvl1pPr marL="0" indent="0">
              <a:buNone/>
              <a:defRPr sz="4900" b="1"/>
            </a:lvl1pPr>
            <a:lvl2pPr marL="940506" indent="0">
              <a:buNone/>
              <a:defRPr sz="4100" b="1"/>
            </a:lvl2pPr>
            <a:lvl3pPr marL="1881012" indent="0">
              <a:buNone/>
              <a:defRPr sz="3700" b="1"/>
            </a:lvl3pPr>
            <a:lvl4pPr marL="2821518" indent="0">
              <a:buNone/>
              <a:defRPr sz="3300" b="1"/>
            </a:lvl4pPr>
            <a:lvl5pPr marL="3762024" indent="0">
              <a:buNone/>
              <a:defRPr sz="3300" b="1"/>
            </a:lvl5pPr>
            <a:lvl6pPr marL="4702531" indent="0">
              <a:buNone/>
              <a:defRPr sz="3300" b="1"/>
            </a:lvl6pPr>
            <a:lvl7pPr marL="5643037" indent="0">
              <a:buNone/>
              <a:defRPr sz="3300" b="1"/>
            </a:lvl7pPr>
            <a:lvl8pPr marL="6583543" indent="0">
              <a:buNone/>
              <a:defRPr sz="3300" b="1"/>
            </a:lvl8pPr>
            <a:lvl9pPr marL="7524049" indent="0">
              <a:buNone/>
              <a:defRPr sz="33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430001" y="2667000"/>
            <a:ext cx="10058400" cy="7134861"/>
          </a:xfrm>
        </p:spPr>
        <p:txBody>
          <a:bodyPr/>
          <a:lstStyle>
            <a:lvl1pPr>
              <a:defRPr sz="4900"/>
            </a:lvl1pPr>
            <a:lvl2pPr>
              <a:defRPr sz="4100"/>
            </a:lvl2pPr>
            <a:lvl3pPr>
              <a:defRPr sz="37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9DAA4-C084-41DF-90CC-CD4FABEE7800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A400B-6BE8-4509-88B3-B4AD99E4C5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C18C1-7FD7-40FA-B0D1-A48CDE60AA2B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7CA66-FC67-4F12-ABE5-DD837AACAA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7F8A2-2C70-4313-A99F-5FD720A628F8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227A0-1D8F-4658-A999-2FF2E6DDFB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1" y="436880"/>
            <a:ext cx="7219951" cy="1859280"/>
          </a:xfrm>
        </p:spPr>
        <p:txBody>
          <a:bodyPr anchor="b"/>
          <a:lstStyle>
            <a:lvl1pPr algn="l">
              <a:defRPr sz="4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0120" y="436881"/>
            <a:ext cx="12268200" cy="9364981"/>
          </a:xfrm>
        </p:spPr>
        <p:txBody>
          <a:bodyPr/>
          <a:lstStyle>
            <a:lvl1pPr>
              <a:defRPr sz="6600"/>
            </a:lvl1pPr>
            <a:lvl2pPr>
              <a:defRPr sz="5800"/>
            </a:lvl2pPr>
            <a:lvl3pPr>
              <a:defRPr sz="49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1" y="2296161"/>
            <a:ext cx="7219951" cy="7505701"/>
          </a:xfrm>
        </p:spPr>
        <p:txBody>
          <a:bodyPr/>
          <a:lstStyle>
            <a:lvl1pPr marL="0" indent="0">
              <a:buNone/>
              <a:defRPr sz="2900"/>
            </a:lvl1pPr>
            <a:lvl2pPr marL="940506" indent="0">
              <a:buNone/>
              <a:defRPr sz="2500"/>
            </a:lvl2pPr>
            <a:lvl3pPr marL="1881012" indent="0">
              <a:buNone/>
              <a:defRPr sz="2100"/>
            </a:lvl3pPr>
            <a:lvl4pPr marL="2821518" indent="0">
              <a:buNone/>
              <a:defRPr sz="1900"/>
            </a:lvl4pPr>
            <a:lvl5pPr marL="3762024" indent="0">
              <a:buNone/>
              <a:defRPr sz="1900"/>
            </a:lvl5pPr>
            <a:lvl6pPr marL="4702531" indent="0">
              <a:buNone/>
              <a:defRPr sz="1900"/>
            </a:lvl6pPr>
            <a:lvl7pPr marL="5643037" indent="0">
              <a:buNone/>
              <a:defRPr sz="1900"/>
            </a:lvl7pPr>
            <a:lvl8pPr marL="6583543" indent="0">
              <a:buNone/>
              <a:defRPr sz="1900"/>
            </a:lvl8pPr>
            <a:lvl9pPr marL="7524049" indent="0">
              <a:buNone/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1084E-A602-4DBC-9EC9-72EF5F416F74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36562-59AF-4A96-9337-8FA14AB94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1491" y="7680960"/>
            <a:ext cx="13167360" cy="906781"/>
          </a:xfrm>
        </p:spPr>
        <p:txBody>
          <a:bodyPr anchor="b"/>
          <a:lstStyle>
            <a:lvl1pPr algn="l">
              <a:defRPr sz="4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01491" y="1447800"/>
            <a:ext cx="13167360" cy="6116320"/>
          </a:xfrm>
        </p:spPr>
        <p:txBody>
          <a:bodyPr rtlCol="0">
            <a:normAutofit/>
          </a:bodyPr>
          <a:lstStyle>
            <a:lvl1pPr marL="0" indent="0">
              <a:buNone/>
              <a:defRPr sz="6600"/>
            </a:lvl1pPr>
            <a:lvl2pPr marL="940506" indent="0">
              <a:buNone/>
              <a:defRPr sz="5800"/>
            </a:lvl2pPr>
            <a:lvl3pPr marL="1881012" indent="0">
              <a:buNone/>
              <a:defRPr sz="4900"/>
            </a:lvl3pPr>
            <a:lvl4pPr marL="2821518" indent="0">
              <a:buNone/>
              <a:defRPr sz="4100"/>
            </a:lvl4pPr>
            <a:lvl5pPr marL="3762024" indent="0">
              <a:buNone/>
              <a:defRPr sz="4100"/>
            </a:lvl5pPr>
            <a:lvl6pPr marL="4702531" indent="0">
              <a:buNone/>
              <a:defRPr sz="4100"/>
            </a:lvl6pPr>
            <a:lvl7pPr marL="5643037" indent="0">
              <a:buNone/>
              <a:defRPr sz="4100"/>
            </a:lvl7pPr>
            <a:lvl8pPr marL="6583543" indent="0">
              <a:buNone/>
              <a:defRPr sz="4100"/>
            </a:lvl8pPr>
            <a:lvl9pPr marL="7524049" indent="0">
              <a:buNone/>
              <a:defRPr sz="41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1491" y="8587741"/>
            <a:ext cx="13167360" cy="1287779"/>
          </a:xfrm>
        </p:spPr>
        <p:txBody>
          <a:bodyPr/>
          <a:lstStyle>
            <a:lvl1pPr marL="0" indent="0">
              <a:buNone/>
              <a:defRPr sz="2900"/>
            </a:lvl1pPr>
            <a:lvl2pPr marL="940506" indent="0">
              <a:buNone/>
              <a:defRPr sz="2500"/>
            </a:lvl2pPr>
            <a:lvl3pPr marL="1881012" indent="0">
              <a:buNone/>
              <a:defRPr sz="2100"/>
            </a:lvl3pPr>
            <a:lvl4pPr marL="2821518" indent="0">
              <a:buNone/>
              <a:defRPr sz="1900"/>
            </a:lvl4pPr>
            <a:lvl5pPr marL="3762024" indent="0">
              <a:buNone/>
              <a:defRPr sz="1900"/>
            </a:lvl5pPr>
            <a:lvl6pPr marL="4702531" indent="0">
              <a:buNone/>
              <a:defRPr sz="1900"/>
            </a:lvl6pPr>
            <a:lvl7pPr marL="5643037" indent="0">
              <a:buNone/>
              <a:defRPr sz="1900"/>
            </a:lvl7pPr>
            <a:lvl8pPr marL="6583543" indent="0">
              <a:buNone/>
              <a:defRPr sz="1900"/>
            </a:lvl8pPr>
            <a:lvl9pPr marL="7524049" indent="0">
              <a:buNone/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45CD7-6353-4E3F-A867-5CE4391B7C4C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FA085-8059-4DF8-AD57-D97F2F0A5E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1430000" y="439738"/>
            <a:ext cx="1005840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8101" tIns="94051" rIns="188101" bIns="940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0" y="1600200"/>
            <a:ext cx="10058400" cy="820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8101" tIns="94051" rIns="188101" bIns="940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0169525"/>
            <a:ext cx="5121275" cy="584200"/>
          </a:xfrm>
          <a:prstGeom prst="rect">
            <a:avLst/>
          </a:prstGeom>
        </p:spPr>
        <p:txBody>
          <a:bodyPr vert="horz" lIns="188101" tIns="94051" rIns="188101" bIns="94051" rtlCol="0" anchor="ctr"/>
          <a:lstStyle>
            <a:lvl1pPr algn="l" defTabSz="1881012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173CDBF-884D-4FCF-8732-0B1FC92C437B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97763" y="10169525"/>
            <a:ext cx="6950075" cy="584200"/>
          </a:xfrm>
          <a:prstGeom prst="rect">
            <a:avLst/>
          </a:prstGeom>
        </p:spPr>
        <p:txBody>
          <a:bodyPr vert="horz" lIns="188101" tIns="94051" rIns="188101" bIns="94051" rtlCol="0" anchor="ctr"/>
          <a:lstStyle>
            <a:lvl1pPr algn="ctr" defTabSz="1881012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383000" y="10169525"/>
            <a:ext cx="5121275" cy="584200"/>
          </a:xfrm>
          <a:prstGeom prst="rect">
            <a:avLst/>
          </a:prstGeom>
        </p:spPr>
        <p:txBody>
          <a:bodyPr vert="horz" lIns="188101" tIns="94051" rIns="188101" bIns="94051" rtlCol="0" anchor="ctr"/>
          <a:lstStyle>
            <a:lvl1pPr algn="r" defTabSz="1881012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6EEC7B7-1179-4603-9C91-91632ABBB3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 rot="10800000">
            <a:off x="457200" y="1447800"/>
            <a:ext cx="210312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r" defTabSz="1879600" rtl="0" eaLnBrk="0" fontAlgn="base" hangingPunct="0">
        <a:spcBef>
          <a:spcPct val="0"/>
        </a:spcBef>
        <a:spcAft>
          <a:spcPct val="0"/>
        </a:spcAft>
        <a:defRPr sz="6000" kern="1200">
          <a:solidFill>
            <a:schemeClr val="tx1"/>
          </a:solidFill>
          <a:latin typeface="Arial" pitchFamily="34" charset="0"/>
          <a:ea typeface="ＭＳ Ｐゴシック" pitchFamily="84" charset="-128"/>
          <a:cs typeface="ＭＳ Ｐゴシック" pitchFamily="84" charset="-128"/>
        </a:defRPr>
      </a:lvl1pPr>
      <a:lvl2pPr algn="r" defTabSz="1879600" rtl="0" eaLnBrk="0" fontAlgn="base" hangingPunct="0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2pPr>
      <a:lvl3pPr algn="r" defTabSz="1879600" rtl="0" eaLnBrk="0" fontAlgn="base" hangingPunct="0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3pPr>
      <a:lvl4pPr algn="r" defTabSz="1879600" rtl="0" eaLnBrk="0" fontAlgn="base" hangingPunct="0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4pPr>
      <a:lvl5pPr algn="r" defTabSz="1879600" rtl="0" eaLnBrk="0" fontAlgn="base" hangingPunct="0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5pPr>
      <a:lvl6pPr marL="457200" algn="r" defTabSz="1879600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6pPr>
      <a:lvl7pPr marL="914400" algn="r" defTabSz="1879600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7pPr>
      <a:lvl8pPr marL="1371600" algn="r" defTabSz="1879600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8pPr>
      <a:lvl9pPr marL="1828800" algn="r" defTabSz="1879600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9pPr>
    </p:titleStyle>
    <p:bodyStyle>
      <a:lvl1pPr marL="457200" indent="-457200" algn="l" defTabSz="1879600" rtl="0" eaLnBrk="0" fontAlgn="base" hangingPunct="0">
        <a:spcBef>
          <a:spcPct val="20000"/>
        </a:spcBef>
        <a:spcAft>
          <a:spcPct val="0"/>
        </a:spcAft>
        <a:buFont typeface="Wingdings" pitchFamily="84" charset="2"/>
        <a:buChar char="§"/>
        <a:defRPr sz="3600" kern="1200">
          <a:solidFill>
            <a:schemeClr val="tx1"/>
          </a:solidFill>
          <a:latin typeface="Arial" pitchFamily="34" charset="0"/>
          <a:ea typeface="ＭＳ Ｐゴシック" pitchFamily="84" charset="-128"/>
          <a:cs typeface="ＭＳ Ｐゴシック" pitchFamily="84" charset="-128"/>
        </a:defRPr>
      </a:lvl1pPr>
      <a:lvl2pPr marL="908050" indent="-450850" algn="l" defTabSz="1879600" rtl="0" eaLnBrk="0" fontAlgn="base" hangingPunct="0">
        <a:spcBef>
          <a:spcPct val="20000"/>
        </a:spcBef>
        <a:spcAft>
          <a:spcPct val="0"/>
        </a:spcAft>
        <a:buFont typeface="Wingdings" pitchFamily="84" charset="2"/>
        <a:buChar char="§"/>
        <a:defRPr sz="3200" kern="1200">
          <a:solidFill>
            <a:schemeClr val="tx1"/>
          </a:solidFill>
          <a:latin typeface="Arial" pitchFamily="34" charset="0"/>
          <a:ea typeface="ＭＳ Ｐゴシック" pitchFamily="84" charset="-128"/>
          <a:cs typeface="ＭＳ Ｐゴシック" pitchFamily="84" charset="-128"/>
        </a:defRPr>
      </a:lvl2pPr>
      <a:lvl3pPr marL="1371600" indent="-457200" algn="l" defTabSz="1879600" rtl="0" eaLnBrk="0" fontAlgn="base" hangingPunct="0">
        <a:spcBef>
          <a:spcPct val="20000"/>
        </a:spcBef>
        <a:spcAft>
          <a:spcPct val="0"/>
        </a:spcAft>
        <a:buFont typeface="Wingdings" pitchFamily="84" charset="2"/>
        <a:buChar char="§"/>
        <a:defRPr sz="2800" kern="1200">
          <a:solidFill>
            <a:schemeClr val="tx1"/>
          </a:solidFill>
          <a:latin typeface="Arial" pitchFamily="34" charset="0"/>
          <a:ea typeface="ＭＳ Ｐゴシック" pitchFamily="84" charset="-128"/>
          <a:cs typeface="ＭＳ Ｐゴシック" pitchFamily="84" charset="-128"/>
        </a:defRPr>
      </a:lvl3pPr>
      <a:lvl4pPr marL="1838325" indent="-469900" algn="l" defTabSz="1879600" rtl="0" eaLnBrk="0" fontAlgn="base" hangingPunct="0">
        <a:spcBef>
          <a:spcPct val="20000"/>
        </a:spcBef>
        <a:spcAft>
          <a:spcPct val="0"/>
        </a:spcAft>
        <a:buFont typeface="Wingdings" pitchFamily="84" charset="2"/>
        <a:buChar char="§"/>
        <a:defRPr sz="2000" kern="1200">
          <a:solidFill>
            <a:schemeClr val="tx1"/>
          </a:solidFill>
          <a:latin typeface="Arial" pitchFamily="34" charset="0"/>
          <a:ea typeface="ＭＳ Ｐゴシック" pitchFamily="84" charset="-128"/>
          <a:cs typeface="ＭＳ Ｐゴシック" pitchFamily="84" charset="-128"/>
        </a:defRPr>
      </a:lvl4pPr>
      <a:lvl5pPr marL="2295525" indent="-469900" algn="l" defTabSz="1879600" rtl="0" eaLnBrk="0" fontAlgn="base" hangingPunct="0">
        <a:spcBef>
          <a:spcPct val="20000"/>
        </a:spcBef>
        <a:spcAft>
          <a:spcPct val="0"/>
        </a:spcAft>
        <a:buFont typeface="Wingdings" pitchFamily="84" charset="2"/>
        <a:buChar char="§"/>
        <a:defRPr sz="2000" kern="1200">
          <a:solidFill>
            <a:schemeClr val="tx1"/>
          </a:solidFill>
          <a:latin typeface="Arial" pitchFamily="34" charset="0"/>
          <a:ea typeface="ＭＳ Ｐゴシック" pitchFamily="84" charset="-128"/>
          <a:cs typeface="ＭＳ Ｐゴシック" pitchFamily="84" charset="-128"/>
        </a:defRPr>
      </a:lvl5pPr>
      <a:lvl6pPr marL="5172784" indent="-470253" algn="l" defTabSz="1881012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113290" indent="-470253" algn="l" defTabSz="1881012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053796" indent="-470253" algn="l" defTabSz="1881012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7994302" indent="-470253" algn="l" defTabSz="1881012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940506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881012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3pPr>
      <a:lvl4pPr marL="2821518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4pPr>
      <a:lvl5pPr marL="3762024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5pPr>
      <a:lvl6pPr marL="4702531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6pPr>
      <a:lvl7pPr marL="5643037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7pPr>
      <a:lvl8pPr marL="6583543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8pPr>
      <a:lvl9pPr marL="7524049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" pitchFamily="84" charset="0"/>
              </a:rPr>
              <a:t>Sociographic Information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11260832" y="1669976"/>
            <a:ext cx="10202416" cy="8568952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pitchFamily="84" charset="0"/>
              </a:rPr>
              <a:t>‘Hipsters’ like to live downtown </a:t>
            </a:r>
            <a:r>
              <a:rPr lang="en-US" sz="3200" dirty="0" smtClean="0">
                <a:latin typeface="Arial" pitchFamily="84" charset="0"/>
              </a:rPr>
              <a:t>(60% age </a:t>
            </a:r>
            <a:r>
              <a:rPr lang="en-US" sz="3200" dirty="0" smtClean="0">
                <a:latin typeface="Arial" pitchFamily="84" charset="0"/>
              </a:rPr>
              <a:t>25-39</a:t>
            </a:r>
            <a:r>
              <a:rPr lang="en-US" sz="3200" dirty="0" smtClean="0">
                <a:latin typeface="Arial" pitchFamily="84" charset="0"/>
              </a:rPr>
              <a:t>)</a:t>
            </a:r>
          </a:p>
          <a:p>
            <a:pPr eaLnBrk="1" hangingPunct="1"/>
            <a:r>
              <a:rPr lang="en-US" dirty="0" smtClean="0">
                <a:latin typeface="Arial" pitchFamily="84" charset="0"/>
              </a:rPr>
              <a:t>2/3 work in city, tend to be professionals who </a:t>
            </a:r>
            <a:r>
              <a:rPr lang="en-US" dirty="0" smtClean="0">
                <a:latin typeface="Arial" pitchFamily="84" charset="0"/>
              </a:rPr>
              <a:t>work long </a:t>
            </a:r>
            <a:r>
              <a:rPr lang="en-US" dirty="0" smtClean="0">
                <a:latin typeface="Arial" pitchFamily="84" charset="0"/>
              </a:rPr>
              <a:t>hours, relatively high salaries</a:t>
            </a:r>
            <a:endParaRPr lang="en-US" sz="3200" dirty="0" smtClean="0">
              <a:latin typeface="Arial" pitchFamily="84" charset="0"/>
            </a:endParaRPr>
          </a:p>
          <a:p>
            <a:pPr eaLnBrk="1" hangingPunct="1"/>
            <a:r>
              <a:rPr lang="en-US" dirty="0" smtClean="0">
                <a:latin typeface="Arial" pitchFamily="84" charset="0"/>
              </a:rPr>
              <a:t>Enjoy the restaurants, nightlife &amp; excitement</a:t>
            </a:r>
          </a:p>
          <a:p>
            <a:pPr eaLnBrk="1" hangingPunct="1"/>
            <a:r>
              <a:rPr lang="en-US" dirty="0" smtClean="0">
                <a:latin typeface="Arial" pitchFamily="84" charset="0"/>
              </a:rPr>
              <a:t>Typical resident has not started a family.</a:t>
            </a:r>
          </a:p>
          <a:p>
            <a:pPr lvl="1" eaLnBrk="1" hangingPunct="1"/>
            <a:r>
              <a:rPr lang="en-US" dirty="0" smtClean="0">
                <a:latin typeface="Arial" pitchFamily="84" charset="0"/>
              </a:rPr>
              <a:t>Families with very young children are underserved in the CBD.</a:t>
            </a:r>
          </a:p>
          <a:p>
            <a:pPr lvl="1" eaLnBrk="1" hangingPunct="1"/>
            <a:r>
              <a:rPr lang="en-US" dirty="0" smtClean="0">
                <a:latin typeface="Arial" pitchFamily="84" charset="0"/>
              </a:rPr>
              <a:t>Those with </a:t>
            </a:r>
            <a:r>
              <a:rPr lang="en-US" dirty="0" smtClean="0">
                <a:latin typeface="Arial" pitchFamily="84" charset="0"/>
              </a:rPr>
              <a:t>older children </a:t>
            </a:r>
            <a:r>
              <a:rPr lang="en-US" dirty="0" smtClean="0">
                <a:latin typeface="Arial" pitchFamily="84" charset="0"/>
              </a:rPr>
              <a:t>move </a:t>
            </a:r>
            <a:r>
              <a:rPr lang="en-US" dirty="0" smtClean="0">
                <a:latin typeface="Arial" pitchFamily="84" charset="0"/>
              </a:rPr>
              <a:t>out of </a:t>
            </a:r>
            <a:r>
              <a:rPr lang="en-US" dirty="0" smtClean="0">
                <a:latin typeface="Arial" pitchFamily="84" charset="0"/>
              </a:rPr>
              <a:t>downtowns</a:t>
            </a:r>
            <a:endParaRPr lang="en-US" dirty="0" smtClean="0">
              <a:latin typeface="Arial" pitchFamily="84" charset="0"/>
            </a:endParaRPr>
          </a:p>
          <a:p>
            <a:pPr eaLnBrk="1" hangingPunct="1"/>
            <a:r>
              <a:rPr lang="en-US" dirty="0" smtClean="0">
                <a:latin typeface="Arial" pitchFamily="84" charset="0"/>
              </a:rPr>
              <a:t>Many in this group desire safer environment </a:t>
            </a:r>
            <a:r>
              <a:rPr lang="en-US" dirty="0" smtClean="0">
                <a:latin typeface="Arial" pitchFamily="84" charset="0"/>
              </a:rPr>
              <a:t>in the CBD - and want access to Groceries</a:t>
            </a:r>
            <a:endParaRPr lang="en-US" dirty="0" smtClean="0">
              <a:latin typeface="Arial" pitchFamily="84" charset="0"/>
            </a:endParaRPr>
          </a:p>
          <a:p>
            <a:pPr eaLnBrk="1" hangingPunct="1"/>
            <a:r>
              <a:rPr lang="en-US" dirty="0" smtClean="0">
                <a:latin typeface="Arial" pitchFamily="84" charset="0"/>
              </a:rPr>
              <a:t>&lt; 6000 live but </a:t>
            </a:r>
            <a:r>
              <a:rPr lang="en-US" dirty="0" smtClean="0">
                <a:latin typeface="Arial" pitchFamily="84" charset="0"/>
              </a:rPr>
              <a:t>80,000 </a:t>
            </a:r>
            <a:r>
              <a:rPr lang="en-US" dirty="0" smtClean="0">
                <a:latin typeface="Arial" pitchFamily="84" charset="0"/>
              </a:rPr>
              <a:t>People work in </a:t>
            </a:r>
            <a:r>
              <a:rPr lang="en-US" dirty="0" smtClean="0">
                <a:latin typeface="Arial" pitchFamily="84" charset="0"/>
              </a:rPr>
              <a:t>CBD</a:t>
            </a:r>
            <a:endParaRPr lang="en-US" dirty="0" smtClean="0">
              <a:latin typeface="Arial" pitchFamily="84" charset="0"/>
            </a:endParaRPr>
          </a:p>
          <a:p>
            <a:pPr eaLnBrk="1" hangingPunct="1"/>
            <a:r>
              <a:rPr lang="en-US" dirty="0" smtClean="0">
                <a:latin typeface="Arial" pitchFamily="84" charset="0"/>
              </a:rPr>
              <a:t>New Jobs in CBD are on the Rise! </a:t>
            </a:r>
          </a:p>
          <a:p>
            <a:pPr lvl="1" eaLnBrk="1" hangingPunct="1"/>
            <a:r>
              <a:rPr lang="en-US" dirty="0" smtClean="0">
                <a:latin typeface="Arial" pitchFamily="84" charset="0"/>
              </a:rPr>
              <a:t>New employers describe employees as youthful, internet-based,&amp; excited to be in Detroit.</a:t>
            </a:r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632" y="3470176"/>
            <a:ext cx="10204450" cy="705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/>
          <p:cNvCxnSpPr/>
          <p:nvPr/>
        </p:nvCxnSpPr>
        <p:spPr>
          <a:xfrm>
            <a:off x="3965575" y="6530975"/>
            <a:ext cx="2590800" cy="1588"/>
          </a:xfrm>
          <a:prstGeom prst="straightConnector1">
            <a:avLst/>
          </a:prstGeom>
          <a:ln w="254000">
            <a:solidFill>
              <a:srgbClr val="C00000"/>
            </a:solidFill>
            <a:prstDash val="sysDot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3" name="Rectangle 8"/>
          <p:cNvSpPr>
            <a:spLocks noChangeArrowheads="1"/>
          </p:cNvSpPr>
          <p:nvPr/>
        </p:nvSpPr>
        <p:spPr bwMode="auto">
          <a:xfrm>
            <a:off x="762000" y="11353800"/>
            <a:ext cx="2026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i="1">
                <a:latin typeface="Calibri" pitchFamily="84" charset="0"/>
              </a:rPr>
              <a:t>Source: Adapted from Strategic Marketing &amp; Research, Inc. 2006 for Detroit Metro Visitors and Convention Bureau</a:t>
            </a:r>
            <a:endParaRPr lang="en-US">
              <a:latin typeface="Calibri" pitchFamily="8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965575" y="5768975"/>
            <a:ext cx="1524000" cy="1524000"/>
          </a:xfrm>
          <a:prstGeom prst="ellipse">
            <a:avLst/>
          </a:prstGeom>
          <a:solidFill>
            <a:srgbClr val="FF0000">
              <a:alpha val="22000"/>
            </a:srgb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81012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7415" name="Picture 5" descr="C:\Users\Lesa Rozmarek\Documents\My Dropbox\Real Estate Development\Semester Project\base images\tracey peop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914400"/>
            <a:ext cx="3889375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1033" descr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668544" y="1453952"/>
            <a:ext cx="140017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6176" y="1525960"/>
            <a:ext cx="29241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2122</TotalTime>
  <Words>134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Sociographic Information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Ryan Grabow</dc:creator>
  <cp:lastModifiedBy>MaryCay</cp:lastModifiedBy>
  <cp:revision>147</cp:revision>
  <dcterms:created xsi:type="dcterms:W3CDTF">2010-12-03T05:53:01Z</dcterms:created>
  <dcterms:modified xsi:type="dcterms:W3CDTF">2010-12-08T13:33:01Z</dcterms:modified>
</cp:coreProperties>
</file>