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comments/comment2.xml" ContentType="application/vnd.openxmlformats-officedocument.presentationml.comment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comments/comment3.xml" ContentType="application/vnd.openxmlformats-officedocument.presentationml.comments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67" r:id="rId6"/>
    <p:sldId id="262" r:id="rId7"/>
    <p:sldId id="269" r:id="rId8"/>
    <p:sldId id="270" r:id="rId9"/>
    <p:sldId id="264" r:id="rId10"/>
    <p:sldId id="266" r:id="rId11"/>
    <p:sldId id="268" r:id="rId12"/>
    <p:sldId id="271" r:id="rId13"/>
    <p:sldId id="272" r:id="rId14"/>
    <p:sldId id="273" r:id="rId15"/>
  </p:sldIdLst>
  <p:sldSz cx="21945600" cy="10972800"/>
  <p:notesSz cx="9144000" cy="6858000"/>
  <p:defaultTextStyle>
    <a:defPPr>
      <a:defRPr lang="en-US"/>
    </a:defPPr>
    <a:lvl1pPr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939800" indent="-4826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1879600" indent="-965200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2820988" indent="-14493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3760788" indent="-1931988" algn="l" defTabSz="1879600" rtl="0" fontAlgn="base">
      <a:spcBef>
        <a:spcPct val="0"/>
      </a:spcBef>
      <a:spcAft>
        <a:spcPct val="0"/>
      </a:spcAft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37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Ryan Grabow" initials="R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6" y="-808"/>
      </p:cViewPr>
      <p:guideLst>
        <p:guide orient="horz" pos="3456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3T03:39:35.773" idx="3">
    <p:pos x="10" y="10"/>
    <p:text>A good site shot would work well here.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3T15:56:30.543" idx="4">
    <p:pos x="27" y="10"/>
    <p:text>Need to relabel Lines</p:text>
  </p:cm>
  <p:cm authorId="0" dt="2010-12-03T03:05:59.434" idx="2">
    <p:pos x="13934" y="90"/>
    <p:text>We would want a good clean map highlighting we are near the middle of the CBD, location of districts, people mover, possibility of light rail.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0-12-04T14:37:30.356" idx="5">
    <p:pos x="10" y="10"/>
    <p:text>This slide indicates the perception of Detroit. The discussions of residential + school would indicate we are moving towards a family orientation, primarily the 'Trendy Adults' as they have children.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316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0" y="1600200"/>
            <a:ext cx="10027920" cy="4404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4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82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83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C5DE9-4FA0-4564-A3ED-286E11AA56C5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A924-A6A1-401D-A2FA-5478B7616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4BC6-D424-462C-83D0-5B05897EF630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C0BC-69F0-4545-9C85-AA8E33638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439422"/>
            <a:ext cx="493776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439422"/>
            <a:ext cx="1444752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8E30-CECF-463C-A4C8-C52D0AA9A5D4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C767-C4C3-475C-9F69-C0257CAE2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80EB-44A3-467A-A307-C261C6DDA0A0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288F-962E-4BA7-BC2F-5846718B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0" y="7051041"/>
            <a:ext cx="10058399" cy="2179320"/>
          </a:xfrm>
        </p:spPr>
        <p:txBody>
          <a:bodyPr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0" y="4650742"/>
            <a:ext cx="10058399" cy="2400299"/>
          </a:xfrm>
        </p:spPr>
        <p:txBody>
          <a:bodyPr anchor="b"/>
          <a:lstStyle>
            <a:lvl1pPr marL="0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1pPr>
            <a:lvl2pPr marL="940506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2pPr>
            <a:lvl3pPr marL="1881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3pPr>
            <a:lvl4pPr marL="28215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4pPr>
            <a:lvl5pPr marL="37620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5pPr>
            <a:lvl6pPr marL="470253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6pPr>
            <a:lvl7pPr marL="5643037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7pPr>
            <a:lvl8pPr marL="658354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8pPr>
            <a:lvl9pPr marL="752404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8614-1677-4230-AD27-CE7DA8C1A099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33CB-2648-4990-A613-ED357C27A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81001"/>
            <a:ext cx="10134600" cy="94208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0" y="1600201"/>
            <a:ext cx="10058400" cy="8201662"/>
          </a:xfrm>
        </p:spPr>
        <p:txBody>
          <a:bodyPr/>
          <a:lstStyle>
            <a:lvl1pPr>
              <a:defRPr sz="5800"/>
            </a:lvl1pPr>
            <a:lvl2pPr>
              <a:defRPr sz="4900"/>
            </a:lvl2pPr>
            <a:lvl3pPr>
              <a:defRPr sz="41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8AA4-7343-4FD3-B563-899DB39C6B17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9D06-8DA9-451A-8BF6-BD8472AF2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0336531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10336531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30000" y="1600200"/>
            <a:ext cx="10058399" cy="1023619"/>
          </a:xfrm>
        </p:spPr>
        <p:txBody>
          <a:bodyPr anchor="b"/>
          <a:lstStyle>
            <a:lvl1pPr marL="0" indent="0">
              <a:buNone/>
              <a:defRPr sz="4900" b="1"/>
            </a:lvl1pPr>
            <a:lvl2pPr marL="940506" indent="0">
              <a:buNone/>
              <a:defRPr sz="4100" b="1"/>
            </a:lvl2pPr>
            <a:lvl3pPr marL="1881012" indent="0">
              <a:buNone/>
              <a:defRPr sz="3700" b="1"/>
            </a:lvl3pPr>
            <a:lvl4pPr marL="2821518" indent="0">
              <a:buNone/>
              <a:defRPr sz="3300" b="1"/>
            </a:lvl4pPr>
            <a:lvl5pPr marL="3762024" indent="0">
              <a:buNone/>
              <a:defRPr sz="3300" b="1"/>
            </a:lvl5pPr>
            <a:lvl6pPr marL="4702531" indent="0">
              <a:buNone/>
              <a:defRPr sz="3300" b="1"/>
            </a:lvl6pPr>
            <a:lvl7pPr marL="5643037" indent="0">
              <a:buNone/>
              <a:defRPr sz="3300" b="1"/>
            </a:lvl7pPr>
            <a:lvl8pPr marL="6583543" indent="0">
              <a:buNone/>
              <a:defRPr sz="3300" b="1"/>
            </a:lvl8pPr>
            <a:lvl9pPr marL="7524049" indent="0">
              <a:buNone/>
              <a:defRPr sz="3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430001" y="2667000"/>
            <a:ext cx="10058400" cy="7134861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E3F4-76F4-4305-B769-008A4916D30F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11A48-240C-4315-9EFC-250AA0CD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6587-8C59-4BA3-9EC0-BC021C5DF8D0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FAAB-C771-45F3-8241-E216EAB42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DFC89-F0B5-42C3-BDE8-476C11968451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3DCD-26A9-47F0-BA46-B3727950C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436880"/>
            <a:ext cx="7219951" cy="1859280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436881"/>
            <a:ext cx="12268200" cy="9364981"/>
          </a:xfrm>
        </p:spPr>
        <p:txBody>
          <a:bodyPr/>
          <a:lstStyle>
            <a:lvl1pPr>
              <a:defRPr sz="6600"/>
            </a:lvl1pPr>
            <a:lvl2pPr>
              <a:defRPr sz="5800"/>
            </a:lvl2pPr>
            <a:lvl3pPr>
              <a:defRPr sz="49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2296161"/>
            <a:ext cx="7219951" cy="7505701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7160-2FDA-42CD-BC0D-ADB6C655EAFB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E26C-91FA-4F91-B6D1-21328F24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7680960"/>
            <a:ext cx="13167360" cy="906781"/>
          </a:xfrm>
        </p:spPr>
        <p:txBody>
          <a:bodyPr anchor="b"/>
          <a:lstStyle>
            <a:lvl1pPr algn="l">
              <a:defRPr sz="4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1447800"/>
            <a:ext cx="13167360" cy="6116320"/>
          </a:xfrm>
        </p:spPr>
        <p:txBody>
          <a:bodyPr rtlCol="0">
            <a:normAutofit/>
          </a:bodyPr>
          <a:lstStyle>
            <a:lvl1pPr marL="0" indent="0">
              <a:buNone/>
              <a:defRPr sz="6600"/>
            </a:lvl1pPr>
            <a:lvl2pPr marL="940506" indent="0">
              <a:buNone/>
              <a:defRPr sz="5800"/>
            </a:lvl2pPr>
            <a:lvl3pPr marL="1881012" indent="0">
              <a:buNone/>
              <a:defRPr sz="4900"/>
            </a:lvl3pPr>
            <a:lvl4pPr marL="2821518" indent="0">
              <a:buNone/>
              <a:defRPr sz="4100"/>
            </a:lvl4pPr>
            <a:lvl5pPr marL="3762024" indent="0">
              <a:buNone/>
              <a:defRPr sz="4100"/>
            </a:lvl5pPr>
            <a:lvl6pPr marL="4702531" indent="0">
              <a:buNone/>
              <a:defRPr sz="4100"/>
            </a:lvl6pPr>
            <a:lvl7pPr marL="5643037" indent="0">
              <a:buNone/>
              <a:defRPr sz="4100"/>
            </a:lvl7pPr>
            <a:lvl8pPr marL="6583543" indent="0">
              <a:buNone/>
              <a:defRPr sz="4100"/>
            </a:lvl8pPr>
            <a:lvl9pPr marL="7524049" indent="0">
              <a:buNone/>
              <a:defRPr sz="4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8587741"/>
            <a:ext cx="13167360" cy="1287779"/>
          </a:xfrm>
        </p:spPr>
        <p:txBody>
          <a:bodyPr/>
          <a:lstStyle>
            <a:lvl1pPr marL="0" indent="0">
              <a:buNone/>
              <a:defRPr sz="2900"/>
            </a:lvl1pPr>
            <a:lvl2pPr marL="940506" indent="0">
              <a:buNone/>
              <a:defRPr sz="2500"/>
            </a:lvl2pPr>
            <a:lvl3pPr marL="1881012" indent="0">
              <a:buNone/>
              <a:defRPr sz="2100"/>
            </a:lvl3pPr>
            <a:lvl4pPr marL="2821518" indent="0">
              <a:buNone/>
              <a:defRPr sz="1900"/>
            </a:lvl4pPr>
            <a:lvl5pPr marL="3762024" indent="0">
              <a:buNone/>
              <a:defRPr sz="1900"/>
            </a:lvl5pPr>
            <a:lvl6pPr marL="4702531" indent="0">
              <a:buNone/>
              <a:defRPr sz="1900"/>
            </a:lvl6pPr>
            <a:lvl7pPr marL="5643037" indent="0">
              <a:buNone/>
              <a:defRPr sz="1900"/>
            </a:lvl7pPr>
            <a:lvl8pPr marL="6583543" indent="0">
              <a:buNone/>
              <a:defRPr sz="1900"/>
            </a:lvl8pPr>
            <a:lvl9pPr marL="752404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AFC6-6010-40AE-B353-5330B422BA3E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B6D0-8B51-4B54-B20E-D4BFC8F18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0" y="439738"/>
            <a:ext cx="10058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0" y="1600200"/>
            <a:ext cx="10058400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8101" tIns="94051" rIns="188101" bIns="94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l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9F4BBC-E1CF-410F-BE49-DFA4A1FDDCEF}" type="datetimeFigureOut">
              <a:rPr lang="en-US"/>
              <a:pPr>
                <a:defRPr/>
              </a:pPr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7763" y="10169525"/>
            <a:ext cx="69500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ct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0169525"/>
            <a:ext cx="5121275" cy="584200"/>
          </a:xfrm>
          <a:prstGeom prst="rect">
            <a:avLst/>
          </a:prstGeom>
        </p:spPr>
        <p:txBody>
          <a:bodyPr vert="horz" lIns="188101" tIns="94051" rIns="188101" bIns="94051" rtlCol="0" anchor="ctr"/>
          <a:lstStyle>
            <a:lvl1pPr algn="r" defTabSz="1881012" fontAlgn="auto">
              <a:spcBef>
                <a:spcPts val="0"/>
              </a:spcBef>
              <a:spcAft>
                <a:spcPts val="0"/>
              </a:spcAft>
              <a:defRPr sz="2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E216BC-4694-4F94-9DCF-28D6A4FC2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57200" y="1447800"/>
            <a:ext cx="21031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r" defTabSz="1879600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r" defTabSz="1879600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4572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9144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3716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828800" algn="r" defTabSz="1879600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4572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6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908050" indent="-450850" algn="l" defTabSz="18796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1371600" indent="-457200" algn="l" defTabSz="18796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8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8383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2295525" indent="-469900" algn="l" defTabSz="18796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5172784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13290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053796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7994302" indent="-470253" algn="l" defTabSz="188101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40506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881012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821518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2024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702531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643037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583543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524049" algn="l" defTabSz="1881012" rtl="0" eaLnBrk="1" latinLnBrk="0" hangingPunct="1"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4" Type="http://schemas.openxmlformats.org/officeDocument/2006/relationships/hyperlink" Target="http://datadrivendetroit.org/data-mapping/" TargetMode="External"/><Relationship Id="rId4" Type="http://schemas.openxmlformats.org/officeDocument/2006/relationships/hyperlink" Target="http://www.businessleadersformichigan.com/node/258" TargetMode="External"/><Relationship Id="rId7" Type="http://schemas.openxmlformats.org/officeDocument/2006/relationships/hyperlink" Target="http://www.nytimes.com/1987/06/07/realestate/perspectives-vertical-shopping-malls-plugging-in-an-anchor-at-the-gimbels-site.html" TargetMode="External"/><Relationship Id="rId11" Type="http://schemas.openxmlformats.org/officeDocument/2006/relationships/hyperlink" Target="http://www.degc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kraemeredge.com/" TargetMode="External"/><Relationship Id="rId16" Type="http://schemas.openxmlformats.org/officeDocument/2006/relationships/hyperlink" Target="http://socialcompact.org/index.php/site/research/category/food_access/" TargetMode="External"/><Relationship Id="rId8" Type="http://schemas.openxmlformats.org/officeDocument/2006/relationships/hyperlink" Target="http://detnews.com/article/20101006/BIZ/10060387/Winners--losers-emerge-among-Detroit%E2%80%99s-hotels" TargetMode="External"/><Relationship Id="rId13" Type="http://schemas.openxmlformats.org/officeDocument/2006/relationships/hyperlink" Target="http://detroitcommunitydevelopment.org/" TargetMode="External"/><Relationship Id="rId10" Type="http://schemas.openxmlformats.org/officeDocument/2006/relationships/hyperlink" Target="http://michpics.wordpress.com/2008/12/06/the-demolition-of-the-jl-hudson-building-in-detroit/" TargetMode="External"/><Relationship Id="rId5" Type="http://schemas.openxmlformats.org/officeDocument/2006/relationships/hyperlink" Target="http://www.thetransportpolitic.com/2009/03/16/bringing-rapid-transit-to-detroit/" TargetMode="External"/><Relationship Id="rId15" Type="http://schemas.openxmlformats.org/officeDocument/2006/relationships/hyperlink" Target="http://onedscorecard.org/" TargetMode="External"/><Relationship Id="rId12" Type="http://schemas.openxmlformats.org/officeDocument/2006/relationships/hyperlink" Target="http://www.metromodemedia.com/devnews/cadillacctre5108.aspx" TargetMode="External"/><Relationship Id="rId2" Type="http://schemas.openxmlformats.org/officeDocument/2006/relationships/hyperlink" Target="http://forum.skyscraperpage.com/showthread.php?t=178249" TargetMode="External"/><Relationship Id="rId9" Type="http://schemas.openxmlformats.org/officeDocument/2006/relationships/hyperlink" Target="http://www.forbes.com/forbes/2010/1108/focus-dave-bing-motown-autos-detroit-must-shrink.html" TargetMode="External"/><Relationship Id="rId3" Type="http://schemas.openxmlformats.org/officeDocument/2006/relationships/hyperlink" Target="http://www.fotosearch.com/IMZ259/rco0052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5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5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1430000" y="457200"/>
            <a:ext cx="10042525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Hudson’s Site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1600" y="1600200"/>
            <a:ext cx="4846638" cy="4403725"/>
          </a:xfrm>
        </p:spPr>
        <p:txBody>
          <a:bodyPr rtlCol="0">
            <a:normAutofit/>
          </a:bodyPr>
          <a:lstStyle/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Connie Rizzolo Brown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Mary Cay Lancaster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Lesa Rozmarek</a:t>
            </a:r>
          </a:p>
          <a:p>
            <a:pPr algn="r" defTabSz="188101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dirty="0" smtClean="0">
                <a:ea typeface="+mn-ea"/>
                <a:cs typeface="Arial" pitchFamily="34" charset="0"/>
              </a:rPr>
              <a:t>Ryan Grabow</a:t>
            </a:r>
          </a:p>
        </p:txBody>
      </p:sp>
      <p:pic>
        <p:nvPicPr>
          <p:cNvPr id="13315" name="Picture 2" descr="C:\Users\Lesa Rozmarek\Documents\My Dropbox\Real Estate Development\Semester Project\base images\hudson's building.jpg"/>
          <p:cNvPicPr>
            <a:picLocks noChangeAspect="1" noChangeArrowheads="1"/>
          </p:cNvPicPr>
          <p:nvPr/>
        </p:nvPicPr>
        <p:blipFill>
          <a:blip r:embed="rId2"/>
          <a:srcRect l="2608" t="4530" r="969"/>
          <a:stretch>
            <a:fillRect/>
          </a:stretch>
        </p:blipFill>
        <p:spPr bwMode="auto">
          <a:xfrm>
            <a:off x="0" y="0"/>
            <a:ext cx="14330363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Residential Economics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Higher levels have better views and improves rent values.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Above 100 feet has views above most adjacent buildings.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Above 240 feet has skyline views above the Compuware building.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Placing residential above improves: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Views / Rent values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Security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A variety of rental and for sale units requires: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Variety of housing stock to appeal to a mixed market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Good local education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Safe local recreation facilities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Nearby services</a:t>
            </a:r>
          </a:p>
          <a:p>
            <a:pPr lvl="1" eaLnBrk="1" hangingPunct="1"/>
            <a:endParaRPr lang="en-US" smtClean="0">
              <a:latin typeface="Arial" charset="0"/>
              <a:ea typeface="ＭＳ Ｐゴシック" charset="-128"/>
            </a:endParaRPr>
          </a:p>
          <a:p>
            <a:pPr lvl="1" eaLnBrk="1" hangingPunct="1"/>
            <a:endParaRPr lang="en-US" smtClean="0">
              <a:latin typeface="Arial" charset="0"/>
              <a:ea typeface="ＭＳ Ｐゴシック" charset="-128"/>
            </a:endParaRPr>
          </a:p>
          <a:p>
            <a:pPr lvl="1" eaLnBrk="1" hangingPunct="1"/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21507" name="Comment 1027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Lesa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35050" y="439738"/>
            <a:ext cx="20453350" cy="1008062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Creating the 100% Location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Remove Threshold Resistance at Grand Circus Park Gateway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Rehabilitation of Existing Structures provides estimated 700 additional Residential Units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Location of District centrally located within CBD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Phase 1 &amp; 2 provides substantial density to Merchant’s Row District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Larger name brand grocery benefits from both onsite residences and draws from a substantial region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High quality educational component can grow from pre-school/daycare for area workers to full elementary school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Lower level commercial supports both residences and city goals</a:t>
            </a:r>
          </a:p>
        </p:txBody>
      </p:sp>
      <p:sp>
        <p:nvSpPr>
          <p:cNvPr id="23555" name="Comment 1027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lesa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Development  Direction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Comment 4"/>
          <p:cNvSpPr>
            <a:spLocks noChangeArrowheads="1"/>
          </p:cNvSpPr>
          <p:nvPr/>
        </p:nvSpPr>
        <p:spPr bwMode="auto">
          <a:xfrm>
            <a:off x="15875" y="15875"/>
            <a:ext cx="1828800" cy="4224338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MARC RIZZOLO:</a:t>
            </a:r>
          </a:p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Ryan</a:t>
            </a: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Tally of major cost items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Discussion length of payback (vague)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Cost of construction vs income after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81200" y="2286000"/>
            <a:ext cx="12420600" cy="888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u="sng">
                <a:hlinkClick r:id="rId2"/>
              </a:rPr>
              <a:t>http://forum.skyscraperpage.com/showthread.php?t=178249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3"/>
              </a:rPr>
              <a:t>http://www.fotosearch.com/IMZ259/rco0052/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4"/>
              </a:rPr>
              <a:t>http://www.businessleadersformichigan.com/node/258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5"/>
              </a:rPr>
              <a:t>http://www.thetransportpolitic.com/2009/03/16/bringing-rapid-transit-to-detroit/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6"/>
              </a:rPr>
              <a:t>http://www.thekraemeredge.com/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7"/>
              </a:rPr>
              <a:t>http://www.nytimes.com/1987/06/07/realestate/perspectives-vertical-shopping-malls-plugging-in-an-anchor-at-the-gimbels-site.html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8"/>
              </a:rPr>
              <a:t>http://detnews.com/article/20101006/BIZ/10060387/Winners--losers-emerge-among-Detroit’s-hotels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9"/>
              </a:rPr>
              <a:t>http://www.forbes.com/forbes/2010/1108/focus-dave-bing-motown-autos-detroit-must-shrink.html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10"/>
              </a:rPr>
              <a:t>http://michpics.wordpress.com/2008/12/06/the-demolition-of-the-jl-hudson-building-in-detroit/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 u="sng">
                <a:hlinkClick r:id="rId11"/>
              </a:rPr>
              <a:t>http://www.degc.org/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>
                <a:hlinkClick r:id="rId12"/>
              </a:rPr>
              <a:t>http://www.metromodemedia.com/devnews/cadillacctre5108.aspx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 u="sng">
                <a:solidFill>
                  <a:schemeClr val="hlink"/>
                </a:solidFill>
              </a:rPr>
              <a:t>http:www.expedia.com</a:t>
            </a:r>
            <a:endParaRPr lang="en-US" sz="1600" u="sng"/>
          </a:p>
          <a:p>
            <a:pPr>
              <a:spcBef>
                <a:spcPct val="50000"/>
              </a:spcBef>
            </a:pPr>
            <a:r>
              <a:rPr lang="en-US" sz="1600">
                <a:hlinkClick r:id="rId13"/>
              </a:rPr>
              <a:t>http://detroitcommunitydevelopment.org/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>
                <a:hlinkClick r:id="rId14"/>
              </a:rPr>
              <a:t>http://datadrivendetroit.org/data-mapping/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>
                <a:hlinkClick r:id="rId15"/>
              </a:rPr>
              <a:t>http://onedscorecard.org/</a:t>
            </a: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>
                <a:hlinkClick r:id="rId16"/>
              </a:rPr>
              <a:t>http://socialcompact.org/index.php/site/research/category/food_access/</a:t>
            </a: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 u="sng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Objectives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4644688" y="2246313"/>
            <a:ext cx="7300912" cy="75533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Site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Previous presentation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Sociographics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New uses 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Development Proposal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Economics / Pro-forma</a:t>
            </a:r>
          </a:p>
          <a:p>
            <a:pPr eaLnBrk="1" hangingPunct="1">
              <a:buFont typeface="Wingdings" charset="2"/>
              <a:buNone/>
            </a:pP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339" name="Picture 1032" descr="IMG_3567"/>
          <p:cNvPicPr>
            <a:picLocks noChangeAspect="1" noChangeArrowheads="1"/>
          </p:cNvPicPr>
          <p:nvPr/>
        </p:nvPicPr>
        <p:blipFill>
          <a:blip r:embed="rId2">
            <a:alphaModFix amt="88000"/>
          </a:blip>
          <a:srcRect t="1852"/>
          <a:stretch>
            <a:fillRect/>
          </a:stretch>
        </p:blipFill>
        <p:spPr bwMode="auto">
          <a:xfrm>
            <a:off x="609600" y="1676400"/>
            <a:ext cx="10668000" cy="7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31" descr="Picture 8"/>
          <p:cNvPicPr>
            <a:picLocks noChangeAspect="1" noChangeArrowheads="1"/>
          </p:cNvPicPr>
          <p:nvPr/>
        </p:nvPicPr>
        <p:blipFill>
          <a:blip r:embed="rId3">
            <a:alphaModFix amt="74000"/>
          </a:blip>
          <a:srcRect l="3192" r="5820"/>
          <a:stretch>
            <a:fillRect/>
          </a:stretch>
        </p:blipFill>
        <p:spPr bwMode="auto">
          <a:xfrm>
            <a:off x="838200" y="2209800"/>
            <a:ext cx="35814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29" descr="Picture 1"/>
          <p:cNvPicPr>
            <a:picLocks noChangeAspect="1" noChangeArrowheads="1"/>
          </p:cNvPicPr>
          <p:nvPr/>
        </p:nvPicPr>
        <p:blipFill>
          <a:blip r:embed="rId4">
            <a:alphaModFix amt="80000"/>
          </a:blip>
          <a:srcRect b="15993"/>
          <a:stretch>
            <a:fillRect/>
          </a:stretch>
        </p:blipFill>
        <p:spPr bwMode="auto">
          <a:xfrm>
            <a:off x="838200" y="5334000"/>
            <a:ext cx="3581400" cy="2163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Downtown Detroit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Heart of the CBD.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Higher residential density desired.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Large proportion of office commuters.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Potential connection to People Mover.</a:t>
            </a:r>
          </a:p>
          <a:p>
            <a:pPr eaLnBrk="1" hangingPunct="1">
              <a:buFont typeface="Wingdings" charset="2"/>
              <a:buNone/>
            </a:pP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3" name="Picture 2" descr="C:\Users\Lesa Rozmarek\Documents\My Dropbox\Real Estate Development\Semester Project\slides\presentation 1\3.jpg"/>
          <p:cNvPicPr>
            <a:picLocks noChangeAspect="1" noChangeArrowheads="1"/>
          </p:cNvPicPr>
          <p:nvPr/>
        </p:nvPicPr>
        <p:blipFill>
          <a:blip r:embed="rId2"/>
          <a:srcRect l="43333" t="2904" b="20703"/>
          <a:stretch>
            <a:fillRect/>
          </a:stretch>
        </p:blipFill>
        <p:spPr bwMode="auto">
          <a:xfrm>
            <a:off x="457200" y="0"/>
            <a:ext cx="10028238" cy="1044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D:\Grabow\LTU-RE\Project\IN-11-17-2010\JPG\RG-SlideImagesa2.jpg"/>
          <p:cNvPicPr>
            <a:picLocks noChangeAspect="1" noChangeArrowheads="1"/>
          </p:cNvPicPr>
          <p:nvPr/>
        </p:nvPicPr>
        <p:blipFill>
          <a:blip r:embed="rId3"/>
          <a:srcRect l="5682" t="8279" b="40410"/>
          <a:stretch>
            <a:fillRect/>
          </a:stretch>
        </p:blipFill>
        <p:spPr bwMode="auto">
          <a:xfrm>
            <a:off x="11117263" y="4743450"/>
            <a:ext cx="10134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Previous Presentation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1430000" y="2032000"/>
            <a:ext cx="10058400" cy="61912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>
                <a:latin typeface="Arial" charset="0"/>
                <a:ea typeface="ＭＳ Ｐゴシック" charset="-128"/>
                <a:cs typeface="ＭＳ Ｐゴシック" charset="-128"/>
              </a:rPr>
              <a:t>Proposed: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Grocery 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Residential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Phased approach</a:t>
            </a:r>
          </a:p>
          <a:p>
            <a:pPr eaLnBrk="1" hangingPunct="1">
              <a:buFont typeface="Wingdings" charset="2"/>
              <a:buNone/>
            </a:pPr>
            <a:r>
              <a:rPr lang="en-US" b="1" smtClean="0">
                <a:latin typeface="Arial" charset="0"/>
                <a:ea typeface="ＭＳ Ｐゴシック" charset="-128"/>
                <a:cs typeface="ＭＳ Ｐゴシック" charset="-128"/>
              </a:rPr>
              <a:t>Feedback to Consider: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Sociographic data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Educational Use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Market Saturation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Growth Trends &amp; Expectations </a:t>
            </a:r>
          </a:p>
          <a:p>
            <a:pPr eaLnBrk="1" hangingPunct="1"/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387" name="Picture 2" descr="D:\Grabow\LTU-RE\Project\IN-11-17-2010\JPG\RG-SlideImagesa8.jpg"/>
          <p:cNvPicPr>
            <a:picLocks noChangeAspect="1" noChangeArrowheads="1"/>
          </p:cNvPicPr>
          <p:nvPr/>
        </p:nvPicPr>
        <p:blipFill>
          <a:blip r:embed="rId2"/>
          <a:srcRect l="4167" t="9933" r="27499" b="11555"/>
          <a:stretch>
            <a:fillRect/>
          </a:stretch>
        </p:blipFill>
        <p:spPr bwMode="auto">
          <a:xfrm>
            <a:off x="457200" y="1447800"/>
            <a:ext cx="10215563" cy="9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Sociographic Information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1430000" y="1822450"/>
            <a:ext cx="10058400" cy="82010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‘Hipsters’ like to live downtown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Many in this group desire a safer environment than the CBD currently offers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Typical resident has not started a family.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Residents work long hours in their job.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Desire easier mobility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Families with very young children are underserved in the CBD.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Families with older children tend to move out of downtowns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80,000 People work in the CBD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New Jobs in CBD are on the Rise!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Current CBD residents want access to groceries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254375"/>
            <a:ext cx="1020445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965575" y="6530975"/>
            <a:ext cx="2590800" cy="1588"/>
          </a:xfrm>
          <a:prstGeom prst="straightConnector1">
            <a:avLst/>
          </a:prstGeom>
          <a:ln w="254000">
            <a:solidFill>
              <a:srgbClr val="C00000"/>
            </a:solidFill>
            <a:prstDash val="sysDot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762000" y="11353800"/>
            <a:ext cx="2026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latin typeface="Calibri" charset="0"/>
              </a:rPr>
              <a:t>Source: Adapted from Strategic Marketing &amp; Research, Inc. 2006 for Detroit Metro Visitors and Convention Bureau</a:t>
            </a:r>
            <a:endParaRPr lang="en-US">
              <a:latin typeface="Calibri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5575" y="5768975"/>
            <a:ext cx="1524000" cy="1524000"/>
          </a:xfrm>
          <a:prstGeom prst="ellipse">
            <a:avLst/>
          </a:prstGeom>
          <a:solidFill>
            <a:srgbClr val="FF0000">
              <a:alpha val="22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810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5" name="Picture 5" descr="C:\Users\Lesa Rozmarek\Documents\My Dropbox\Real Estate Development\Semester Project\base images\tracey peo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14400"/>
            <a:ext cx="38893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33" descr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0"/>
            <a:ext cx="1400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Education Use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900238" y="4406900"/>
            <a:ext cx="4203700" cy="1871663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School location map – proximity to our site</a:t>
            </a:r>
          </a:p>
        </p:txBody>
      </p:sp>
      <p:sp>
        <p:nvSpPr>
          <p:cNvPr id="18436" name="Comment 1028"/>
          <p:cNvSpPr>
            <a:spLocks noChangeArrowheads="1"/>
          </p:cNvSpPr>
          <p:nvPr/>
        </p:nvSpPr>
        <p:spPr bwMode="auto">
          <a:xfrm>
            <a:off x="15875" y="15875"/>
            <a:ext cx="1828800" cy="147637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Mary cay</a:t>
            </a:r>
          </a:p>
          <a:p>
            <a:pPr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Lesa Rozmarek\Documents\My Dropbox\Real Estate Development\Semester Project\Modified images\CBD boundar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24615" t="13898" r="8092" b="25764"/>
          <a:stretch>
            <a:fillRect/>
          </a:stretch>
        </p:blipFill>
        <p:spPr bwMode="auto">
          <a:xfrm>
            <a:off x="-692150" y="1238250"/>
            <a:ext cx="12574588" cy="90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6275" y="439738"/>
            <a:ext cx="20812125" cy="1008062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tlantic Inline" charset="0"/>
                <a:ea typeface="ＭＳ Ｐゴシック" charset="-128"/>
                <a:cs typeface="ＭＳ Ｐゴシック" charset="-128"/>
              </a:rPr>
              <a:t>1200 Woodward:</a:t>
            </a:r>
            <a:r>
              <a:rPr lang="en-US" b="1" smtClean="0"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4000" b="1" smtClean="0">
                <a:latin typeface="Dutch801 ItHd BT" charset="0"/>
                <a:ea typeface="ＭＳ Ｐゴシック" charset="-128"/>
                <a:cs typeface="ＭＳ Ｐゴシック" charset="-128"/>
              </a:rPr>
              <a:t>Detroit’s only complete lifestyle development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868650" y="1885950"/>
            <a:ext cx="5761038" cy="8640763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Urban formula: Density = City = Add Density to the CBD</a:t>
            </a:r>
          </a:p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Two-Phase Strategy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First Phase: Grocery at Street Level with Residential Tower above and Urban Park at Phase 2 site</a:t>
            </a:r>
          </a:p>
          <a:p>
            <a:pPr lvl="1" eaLnBrk="1" hangingPunct="1"/>
            <a:r>
              <a:rPr lang="en-US" smtClean="0">
                <a:latin typeface="Arial" charset="0"/>
                <a:ea typeface="ＭＳ Ｐゴシック" charset="-128"/>
              </a:rPr>
              <a:t>Second Phase: Retail and Lobbies at Street Level, Possible Private Elementary School at mid-levels, with Residential Tower above</a:t>
            </a:r>
          </a:p>
        </p:txBody>
      </p:sp>
      <p:pic>
        <p:nvPicPr>
          <p:cNvPr id="19460" name="Picture 3" descr="C:\Users\Lesa Rozmarek\Documents\My Dropbox\Real Estate Development\Semester Project\base images\lmrhome-new.jpg"/>
          <p:cNvPicPr>
            <a:picLocks noChangeAspect="1" noChangeArrowheads="1"/>
          </p:cNvPicPr>
          <p:nvPr/>
        </p:nvPicPr>
        <p:blipFill>
          <a:blip r:embed="rId3"/>
          <a:srcRect l="67200" r="3999"/>
          <a:stretch>
            <a:fillRect/>
          </a:stretch>
        </p:blipFill>
        <p:spPr bwMode="auto">
          <a:xfrm>
            <a:off x="11549063" y="4910138"/>
            <a:ext cx="42481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:\Users\Lesa Rozmarek\Documents\My Dropbox\Real Estate Development\Semester Project\base images\whole foods ny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9063" y="1885950"/>
            <a:ext cx="42481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1620500" y="8439150"/>
            <a:ext cx="4203700" cy="744538"/>
          </a:xfrm>
          <a:prstGeom prst="rect">
            <a:avLst/>
          </a:prstGeom>
          <a:noFill/>
          <a:ln w="88900">
            <a:solidFill>
              <a:srgbClr val="00B050"/>
            </a:solidFill>
            <a:prstDash val="sys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School Kids Photo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5572125" y="5054600"/>
            <a:ext cx="863600" cy="7921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Effect of Site Rent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79" name="Comment 3"/>
          <p:cNvSpPr>
            <a:spLocks noChangeArrowheads="1"/>
          </p:cNvSpPr>
          <p:nvPr/>
        </p:nvSpPr>
        <p:spPr bwMode="auto">
          <a:xfrm>
            <a:off x="15875" y="15875"/>
            <a:ext cx="1828800" cy="1063625"/>
          </a:xfrm>
          <a:prstGeom prst="rect">
            <a:avLst/>
          </a:prstGeom>
          <a:solidFill>
            <a:srgbClr val="FCFDC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MARC RIZZOLO:</a:t>
            </a:r>
            <a:endParaRPr lang="en-US" sz="1800">
              <a:solidFill>
                <a:srgbClr val="000000"/>
              </a:solidFill>
              <a:latin typeface="Geneva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Geneva" pitchFamily="84" charset="0"/>
                <a:ea typeface="ＭＳ Ｐゴシック" pitchFamily="84" charset="-128"/>
                <a:cs typeface="ＭＳ Ｐゴシック" pitchFamily="84" charset="-128"/>
              </a:rPr>
              <a:t>ryan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Grocery Economics 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1353800" y="5943600"/>
            <a:ext cx="10058400" cy="423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An average performing single floor grocery store would not be sufficient to cover site rental costs.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ea typeface="Arial" charset="0"/>
                <a:cs typeface="Arial" charset="0"/>
              </a:rPr>
              <a:t>Grocery may be a strong component in a Mixed-use strategy.</a:t>
            </a:r>
          </a:p>
        </p:txBody>
      </p:sp>
      <p:graphicFrame>
        <p:nvGraphicFramePr>
          <p:cNvPr id="20509" name="Group 1053"/>
          <p:cNvGraphicFramePr>
            <a:graphicFrameLocks noGrp="1"/>
          </p:cNvGraphicFramePr>
          <p:nvPr/>
        </p:nvGraphicFramePr>
        <p:xfrm>
          <a:off x="11430000" y="1600200"/>
          <a:ext cx="10058400" cy="3522663"/>
        </p:xfrm>
        <a:graphic>
          <a:graphicData uri="http://schemas.openxmlformats.org/drawingml/2006/table">
            <a:tbl>
              <a:tblPr/>
              <a:tblGrid>
                <a:gridCol w="6096000"/>
                <a:gridCol w="3962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Weekly Sales per Sq.Ft.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11.77	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Sales per Sq.Ft.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612.04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Rent as percent of Sales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	3.18%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Sq.Ft. rental (Avg)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19.46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Annual Sq. Ft. Site Rent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19288" algn="dec"/>
                        </a:tabLst>
                      </a:pPr>
                      <a:r>
                        <a:rPr kumimoji="0" 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$	25.00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530" name="Content Placeholder 2"/>
          <p:cNvSpPr>
            <a:spLocks/>
          </p:cNvSpPr>
          <p:nvPr/>
        </p:nvSpPr>
        <p:spPr bwMode="auto">
          <a:xfrm>
            <a:off x="2362200" y="7620000"/>
            <a:ext cx="464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01" tIns="94051" rIns="188101" bIns="9405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Wingdings" charset="2"/>
              <a:buNone/>
            </a:pPr>
            <a:r>
              <a:rPr lang="en-US" sz="3600"/>
              <a:t>Area of influence</a:t>
            </a:r>
          </a:p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endParaRPr lang="en-US" sz="3600"/>
          </a:p>
        </p:txBody>
      </p:sp>
      <p:pic>
        <p:nvPicPr>
          <p:cNvPr id="21531" name="Picture 3" descr="C:\Users\Lesa Rozmarek\Documents\My Dropbox\Real Estate Development\Semester Project\slides\presentation 1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89154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545</Words>
  <Application>Microsoft Office PowerPoint</Application>
  <PresentationFormat>Custom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ＭＳ Ｐゴシック</vt:lpstr>
      <vt:lpstr>Wingdings</vt:lpstr>
      <vt:lpstr>Calibri</vt:lpstr>
      <vt:lpstr>Geneva</vt:lpstr>
      <vt:lpstr>Atlantic Inline</vt:lpstr>
      <vt:lpstr>Dutch801 ItHd BT</vt:lpstr>
      <vt:lpstr>Office Theme</vt:lpstr>
      <vt:lpstr>Hudson’s Site</vt:lpstr>
      <vt:lpstr>Objectives</vt:lpstr>
      <vt:lpstr>Downtown Detroit</vt:lpstr>
      <vt:lpstr>Previous Presentation</vt:lpstr>
      <vt:lpstr>Sociographic Information</vt:lpstr>
      <vt:lpstr>Education Use</vt:lpstr>
      <vt:lpstr>1200 Woodward: Detroit’s only complete lifestyle development</vt:lpstr>
      <vt:lpstr>Effect of Site Rent</vt:lpstr>
      <vt:lpstr>Grocery Economics </vt:lpstr>
      <vt:lpstr>Residential Economics</vt:lpstr>
      <vt:lpstr>Creating the 100% Location</vt:lpstr>
      <vt:lpstr>Development  Direction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Grabow</dc:creator>
  <cp:lastModifiedBy>MARC RIZZOLO</cp:lastModifiedBy>
  <cp:revision>108</cp:revision>
  <dcterms:created xsi:type="dcterms:W3CDTF">2010-12-03T05:53:01Z</dcterms:created>
  <dcterms:modified xsi:type="dcterms:W3CDTF">2010-12-07T02:44:21Z</dcterms:modified>
</cp:coreProperties>
</file>