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0" r:id="rId4"/>
    <p:sldId id="257" r:id="rId5"/>
    <p:sldId id="267" r:id="rId6"/>
    <p:sldId id="262" r:id="rId7"/>
    <p:sldId id="269" r:id="rId8"/>
    <p:sldId id="270" r:id="rId9"/>
    <p:sldId id="264" r:id="rId10"/>
    <p:sldId id="266" r:id="rId11"/>
    <p:sldId id="268" r:id="rId12"/>
    <p:sldId id="273" r:id="rId13"/>
    <p:sldId id="271" r:id="rId14"/>
    <p:sldId id="274" r:id="rId15"/>
    <p:sldId id="272" r:id="rId16"/>
    <p:sldId id="275" r:id="rId17"/>
    <p:sldId id="276" r:id="rId18"/>
    <p:sldId id="277" r:id="rId19"/>
    <p:sldId id="278" r:id="rId20"/>
    <p:sldId id="279" r:id="rId21"/>
    <p:sldId id="280" r:id="rId22"/>
  </p:sldIdLst>
  <p:sldSz cx="21945600" cy="10972800"/>
  <p:notesSz cx="9144000" cy="6858000"/>
  <p:defaultTextStyle>
    <a:defPPr>
      <a:defRPr lang="en-US"/>
    </a:defPPr>
    <a:lvl1pPr algn="l" defTabSz="1879600" rtl="0" fontAlgn="base">
      <a:spcBef>
        <a:spcPct val="0"/>
      </a:spcBef>
      <a:spcAft>
        <a:spcPct val="0"/>
      </a:spcAft>
      <a:defRPr sz="37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939800" indent="-482600" algn="l" defTabSz="1879600" rtl="0" fontAlgn="base">
      <a:spcBef>
        <a:spcPct val="0"/>
      </a:spcBef>
      <a:spcAft>
        <a:spcPct val="0"/>
      </a:spcAft>
      <a:defRPr sz="37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1879600" indent="-965200" algn="l" defTabSz="1879600" rtl="0" fontAlgn="base">
      <a:spcBef>
        <a:spcPct val="0"/>
      </a:spcBef>
      <a:spcAft>
        <a:spcPct val="0"/>
      </a:spcAft>
      <a:defRPr sz="37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2820988" indent="-1449388" algn="l" defTabSz="1879600" rtl="0" fontAlgn="base">
      <a:spcBef>
        <a:spcPct val="0"/>
      </a:spcBef>
      <a:spcAft>
        <a:spcPct val="0"/>
      </a:spcAft>
      <a:defRPr sz="37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3760788" indent="-1931988" algn="l" defTabSz="1879600" rtl="0" fontAlgn="base">
      <a:spcBef>
        <a:spcPct val="0"/>
      </a:spcBef>
      <a:spcAft>
        <a:spcPct val="0"/>
      </a:spcAft>
      <a:defRPr sz="37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37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37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37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37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yan Grabow" initials="RG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20" y="-320"/>
      </p:cViewPr>
      <p:guideLst>
        <p:guide orient="horz" pos="3456"/>
        <p:guide pos="69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abow\LTU-RE\Project\Proforma\IncomevCostsbyNumFloo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D:\Grabow\LTU-RE\Project\project_workbook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abow\LTU-RE\Project\project_workboo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 baseline="0">
                <a:latin typeface="Arial" pitchFamily="34" charset="0"/>
                <a:cs typeface="Arial" pitchFamily="34" charset="0"/>
              </a:defRPr>
            </a:pPr>
            <a:r>
              <a:rPr lang="en-US" sz="3600" baseline="0" dirty="0" smtClean="0">
                <a:latin typeface="Arial" pitchFamily="34" charset="0"/>
                <a:cs typeface="Arial" pitchFamily="34" charset="0"/>
              </a:rPr>
              <a:t>Square Foot Costs For x Floors</a:t>
            </a:r>
            <a:endParaRPr lang="en-US" sz="3600" baseline="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27204724409449"/>
          <c:y val="0.01503754141388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1261283605678"/>
          <c:y val="0.123643969543314"/>
          <c:w val="0.664289120550073"/>
          <c:h val="0.7193880186664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'Income vs Cost'!$B$1</c:f>
              <c:strCache>
                <c:ptCount val="1"/>
                <c:pt idx="0">
                  <c:v>Site rent per floor</c:v>
                </c:pt>
              </c:strCache>
            </c:strRef>
          </c:tx>
          <c:spPr>
            <a:ln w="508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'Income vs Cost'!$A$2:$A$24</c:f>
              <c:numCache>
                <c:formatCode>General</c:formatCode>
                <c:ptCount val="2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25.0</c:v>
                </c:pt>
                <c:pt idx="21">
                  <c:v>30.0</c:v>
                </c:pt>
                <c:pt idx="22">
                  <c:v>40.0</c:v>
                </c:pt>
              </c:numCache>
            </c:numRef>
          </c:xVal>
          <c:yVal>
            <c:numRef>
              <c:f>'Income vs Cost'!$B$2:$B$24</c:f>
              <c:numCache>
                <c:formatCode>General</c:formatCode>
                <c:ptCount val="23"/>
                <c:pt idx="0">
                  <c:v>25.0</c:v>
                </c:pt>
                <c:pt idx="1">
                  <c:v>12.5</c:v>
                </c:pt>
                <c:pt idx="2">
                  <c:v>8.333333333333335</c:v>
                </c:pt>
                <c:pt idx="3">
                  <c:v>6.25</c:v>
                </c:pt>
                <c:pt idx="4">
                  <c:v>5.0</c:v>
                </c:pt>
                <c:pt idx="5">
                  <c:v>4.166666666666667</c:v>
                </c:pt>
                <c:pt idx="6">
                  <c:v>3.571428571428571</c:v>
                </c:pt>
                <c:pt idx="7">
                  <c:v>3.125</c:v>
                </c:pt>
                <c:pt idx="8">
                  <c:v>2.77777777777778</c:v>
                </c:pt>
                <c:pt idx="9">
                  <c:v>2.5</c:v>
                </c:pt>
                <c:pt idx="10">
                  <c:v>2.272727272727274</c:v>
                </c:pt>
                <c:pt idx="11">
                  <c:v>2.083333333333334</c:v>
                </c:pt>
                <c:pt idx="12">
                  <c:v>1.923076923076923</c:v>
                </c:pt>
                <c:pt idx="13">
                  <c:v>1.785714285714286</c:v>
                </c:pt>
                <c:pt idx="14">
                  <c:v>1.666666666666667</c:v>
                </c:pt>
                <c:pt idx="15">
                  <c:v>1.5625</c:v>
                </c:pt>
                <c:pt idx="16">
                  <c:v>1.470588235294118</c:v>
                </c:pt>
                <c:pt idx="17">
                  <c:v>1.38888888888889</c:v>
                </c:pt>
                <c:pt idx="18">
                  <c:v>1.315789473684211</c:v>
                </c:pt>
                <c:pt idx="19">
                  <c:v>1.25</c:v>
                </c:pt>
                <c:pt idx="20">
                  <c:v>1.0</c:v>
                </c:pt>
                <c:pt idx="21">
                  <c:v>0.833333333333334</c:v>
                </c:pt>
                <c:pt idx="22">
                  <c:v>0.625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'Income vs Cost'!$C$1</c:f>
              <c:strCache>
                <c:ptCount val="1"/>
                <c:pt idx="0">
                  <c:v>Construction Principle (30yrs)</c:v>
                </c:pt>
              </c:strCache>
            </c:strRef>
          </c:tx>
          <c:spPr>
            <a:ln w="50800"/>
          </c:spPr>
          <c:marker>
            <c:symbol val="none"/>
          </c:marker>
          <c:xVal>
            <c:numRef>
              <c:f>'Income vs Cost'!$A$2:$A$24</c:f>
              <c:numCache>
                <c:formatCode>General</c:formatCode>
                <c:ptCount val="2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25.0</c:v>
                </c:pt>
                <c:pt idx="21">
                  <c:v>30.0</c:v>
                </c:pt>
                <c:pt idx="22">
                  <c:v>40.0</c:v>
                </c:pt>
              </c:numCache>
            </c:numRef>
          </c:xVal>
          <c:yVal>
            <c:numRef>
              <c:f>'Income vs Cost'!$C$2:$C$24</c:f>
              <c:numCache>
                <c:formatCode>General</c:formatCode>
                <c:ptCount val="23"/>
                <c:pt idx="0">
                  <c:v>30.33333333333329</c:v>
                </c:pt>
                <c:pt idx="1">
                  <c:v>17.83333333333329</c:v>
                </c:pt>
                <c:pt idx="2">
                  <c:v>13.66666666666667</c:v>
                </c:pt>
                <c:pt idx="3">
                  <c:v>11.58333333333333</c:v>
                </c:pt>
                <c:pt idx="4">
                  <c:v>10.33333333333333</c:v>
                </c:pt>
                <c:pt idx="5">
                  <c:v>9.5</c:v>
                </c:pt>
                <c:pt idx="6">
                  <c:v>8.904761904761905</c:v>
                </c:pt>
                <c:pt idx="7">
                  <c:v>8.458333333333332</c:v>
                </c:pt>
                <c:pt idx="8">
                  <c:v>8.111111111111093</c:v>
                </c:pt>
                <c:pt idx="9">
                  <c:v>7.833333333333337</c:v>
                </c:pt>
                <c:pt idx="10">
                  <c:v>7.606060606060606</c:v>
                </c:pt>
                <c:pt idx="11">
                  <c:v>7.416666666666667</c:v>
                </c:pt>
                <c:pt idx="12">
                  <c:v>7.256410256410249</c:v>
                </c:pt>
                <c:pt idx="13">
                  <c:v>7.119047619047619</c:v>
                </c:pt>
                <c:pt idx="14">
                  <c:v>7.0</c:v>
                </c:pt>
                <c:pt idx="15">
                  <c:v>6.895833333333333</c:v>
                </c:pt>
                <c:pt idx="16">
                  <c:v>6.803921568627443</c:v>
                </c:pt>
                <c:pt idx="17">
                  <c:v>6.722222222222221</c:v>
                </c:pt>
                <c:pt idx="18">
                  <c:v>6.649122807017539</c:v>
                </c:pt>
                <c:pt idx="19">
                  <c:v>6.583333333333337</c:v>
                </c:pt>
                <c:pt idx="20">
                  <c:v>6.333333333333337</c:v>
                </c:pt>
                <c:pt idx="21">
                  <c:v>6.166666666666666</c:v>
                </c:pt>
                <c:pt idx="22">
                  <c:v>5.958333333333337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'Income vs Cost'!$D$1</c:f>
              <c:strCache>
                <c:ptCount val="1"/>
                <c:pt idx="0">
                  <c:v>Financing 5%</c:v>
                </c:pt>
              </c:strCache>
            </c:strRef>
          </c:tx>
          <c:spPr>
            <a:ln w="50800"/>
          </c:spPr>
          <c:marker>
            <c:symbol val="none"/>
          </c:marker>
          <c:xVal>
            <c:numRef>
              <c:f>'Income vs Cost'!$A$2:$A$24</c:f>
              <c:numCache>
                <c:formatCode>General</c:formatCode>
                <c:ptCount val="2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25.0</c:v>
                </c:pt>
                <c:pt idx="21">
                  <c:v>30.0</c:v>
                </c:pt>
                <c:pt idx="22">
                  <c:v>40.0</c:v>
                </c:pt>
              </c:numCache>
            </c:numRef>
          </c:xVal>
          <c:yVal>
            <c:numRef>
              <c:f>'Income vs Cost'!$D$2:$D$24</c:f>
              <c:numCache>
                <c:formatCode>General</c:formatCode>
                <c:ptCount val="23"/>
                <c:pt idx="0">
                  <c:v>35.30697516183309</c:v>
                </c:pt>
                <c:pt idx="1">
                  <c:v>22.8069751618331</c:v>
                </c:pt>
                <c:pt idx="2">
                  <c:v>18.64030849516643</c:v>
                </c:pt>
                <c:pt idx="3">
                  <c:v>16.5569751618331</c:v>
                </c:pt>
                <c:pt idx="4">
                  <c:v>15.3069751618331</c:v>
                </c:pt>
                <c:pt idx="5">
                  <c:v>14.47364182849977</c:v>
                </c:pt>
                <c:pt idx="6">
                  <c:v>13.87840373326167</c:v>
                </c:pt>
                <c:pt idx="7">
                  <c:v>13.43197516183309</c:v>
                </c:pt>
                <c:pt idx="8">
                  <c:v>13.08475293961087</c:v>
                </c:pt>
                <c:pt idx="9">
                  <c:v>12.8069751618331</c:v>
                </c:pt>
                <c:pt idx="10">
                  <c:v>12.57970243456037</c:v>
                </c:pt>
                <c:pt idx="11">
                  <c:v>12.39030849516643</c:v>
                </c:pt>
                <c:pt idx="12">
                  <c:v>12.23005208491002</c:v>
                </c:pt>
                <c:pt idx="13">
                  <c:v>12.0926894475474</c:v>
                </c:pt>
                <c:pt idx="14">
                  <c:v>11.97364182849977</c:v>
                </c:pt>
                <c:pt idx="15">
                  <c:v>11.8694751618331</c:v>
                </c:pt>
                <c:pt idx="16">
                  <c:v>11.77756339712722</c:v>
                </c:pt>
                <c:pt idx="17">
                  <c:v>11.695864050722</c:v>
                </c:pt>
                <c:pt idx="18">
                  <c:v>11.62276463551731</c:v>
                </c:pt>
                <c:pt idx="19">
                  <c:v>11.5569751618331</c:v>
                </c:pt>
                <c:pt idx="20">
                  <c:v>11.3069751618331</c:v>
                </c:pt>
                <c:pt idx="21">
                  <c:v>11.14030849516643</c:v>
                </c:pt>
                <c:pt idx="22">
                  <c:v>10.93197516183309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'Income vs Cost'!$E$1</c:f>
              <c:strCache>
                <c:ptCount val="1"/>
                <c:pt idx="0">
                  <c:v>Financing 10%</c:v>
                </c:pt>
              </c:strCache>
            </c:strRef>
          </c:tx>
          <c:spPr>
            <a:ln w="44450">
              <a:solidFill>
                <a:schemeClr val="accent3"/>
              </a:solidFill>
              <a:prstDash val="dash"/>
            </a:ln>
          </c:spPr>
          <c:marker>
            <c:symbol val="none"/>
          </c:marker>
          <c:xVal>
            <c:numRef>
              <c:f>'Income vs Cost'!$A$2:$A$24</c:f>
              <c:numCache>
                <c:formatCode>General</c:formatCode>
                <c:ptCount val="2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25.0</c:v>
                </c:pt>
                <c:pt idx="21">
                  <c:v>30.0</c:v>
                </c:pt>
                <c:pt idx="22">
                  <c:v>40.0</c:v>
                </c:pt>
              </c:numCache>
            </c:numRef>
          </c:xVal>
          <c:yVal>
            <c:numRef>
              <c:f>'Income vs Cost'!$E$2:$E$24</c:f>
              <c:numCache>
                <c:formatCode>General</c:formatCode>
                <c:ptCount val="23"/>
                <c:pt idx="0">
                  <c:v>40.28061699033286</c:v>
                </c:pt>
                <c:pt idx="1">
                  <c:v>27.78061699033282</c:v>
                </c:pt>
                <c:pt idx="2">
                  <c:v>23.61395032366621</c:v>
                </c:pt>
                <c:pt idx="3">
                  <c:v>21.53061699033286</c:v>
                </c:pt>
                <c:pt idx="4">
                  <c:v>20.28061699033282</c:v>
                </c:pt>
                <c:pt idx="5">
                  <c:v>19.44728365699953</c:v>
                </c:pt>
                <c:pt idx="6">
                  <c:v>18.85204556176143</c:v>
                </c:pt>
                <c:pt idx="7">
                  <c:v>18.40561699033282</c:v>
                </c:pt>
                <c:pt idx="8">
                  <c:v>18.05839476811065</c:v>
                </c:pt>
                <c:pt idx="9">
                  <c:v>17.78061699033282</c:v>
                </c:pt>
                <c:pt idx="10">
                  <c:v>17.55334426306013</c:v>
                </c:pt>
                <c:pt idx="11">
                  <c:v>17.3639503236662</c:v>
                </c:pt>
                <c:pt idx="12">
                  <c:v>17.20369391340979</c:v>
                </c:pt>
                <c:pt idx="13">
                  <c:v>17.06633127604712</c:v>
                </c:pt>
                <c:pt idx="14">
                  <c:v>16.94728365699953</c:v>
                </c:pt>
                <c:pt idx="15">
                  <c:v>16.84311699033286</c:v>
                </c:pt>
                <c:pt idx="16">
                  <c:v>16.75120522562699</c:v>
                </c:pt>
                <c:pt idx="17">
                  <c:v>16.66950587922175</c:v>
                </c:pt>
                <c:pt idx="18">
                  <c:v>16.59640646401708</c:v>
                </c:pt>
                <c:pt idx="19">
                  <c:v>16.53061699033286</c:v>
                </c:pt>
                <c:pt idx="20">
                  <c:v>16.28061699033282</c:v>
                </c:pt>
                <c:pt idx="21">
                  <c:v>16.1139503236662</c:v>
                </c:pt>
                <c:pt idx="22">
                  <c:v>15.90561699033287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759480"/>
        <c:axId val="523744856"/>
      </c:scatterChart>
      <c:valAx>
        <c:axId val="523759480"/>
        <c:scaling>
          <c:orientation val="minMax"/>
          <c:max val="40.0"/>
          <c:min val="0.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2400" baseline="0"/>
                </a:pPr>
                <a:r>
                  <a:rPr lang="en-US" sz="2400" baseline="0"/>
                  <a:t>Floors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sz="2400" baseline="0"/>
            </a:pPr>
            <a:endParaRPr lang="en-US"/>
          </a:p>
        </c:txPr>
        <c:crossAx val="523744856"/>
        <c:crosses val="autoZero"/>
        <c:crossBetween val="midCat"/>
        <c:majorUnit val="5.0"/>
      </c:valAx>
      <c:valAx>
        <c:axId val="523744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 baseline="0"/>
                </a:pPr>
                <a:r>
                  <a:rPr lang="en-US" sz="2400" baseline="0"/>
                  <a:t>Dollars per Sq. Ft.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5237594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977302133008"/>
          <c:y val="0.392499569725916"/>
          <c:w val="0.164224243096374"/>
          <c:h val="0.36148097112861"/>
        </c:manualLayout>
      </c:layout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189886264217"/>
          <c:y val="0.0169672378000241"/>
          <c:w val="0.68659535335861"/>
          <c:h val="0.855044460095964"/>
        </c:manualLayout>
      </c:layout>
      <c:barChart>
        <c:barDir val="bar"/>
        <c:grouping val="stacked"/>
        <c:varyColors val="0"/>
        <c:ser>
          <c:idx val="8"/>
          <c:order val="0"/>
          <c:tx>
            <c:strRef>
              <c:f>'Space Allocations -01'!$M$4</c:f>
              <c:strCache>
                <c:ptCount val="1"/>
                <c:pt idx="0">
                  <c:v>Residential</c:v>
                </c:pt>
              </c:strCache>
            </c:strRef>
          </c:tx>
          <c:invertIfNegative val="0"/>
          <c:cat>
            <c:strRef>
              <c:f>'Space Allocations -01'!$A$6:$A$39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'Space Allocations -01'!$M$6:$M$39</c:f>
              <c:numCache>
                <c:formatCode>General</c:formatCode>
                <c:ptCount val="34"/>
                <c:pt idx="14">
                  <c:v>22500.0</c:v>
                </c:pt>
                <c:pt idx="15">
                  <c:v>22500.0</c:v>
                </c:pt>
                <c:pt idx="16">
                  <c:v>22500.0</c:v>
                </c:pt>
                <c:pt idx="17">
                  <c:v>22500.0</c:v>
                </c:pt>
                <c:pt idx="18">
                  <c:v>22500.0</c:v>
                </c:pt>
                <c:pt idx="19">
                  <c:v>22500.0</c:v>
                </c:pt>
                <c:pt idx="20">
                  <c:v>22500.0</c:v>
                </c:pt>
                <c:pt idx="21">
                  <c:v>22500.0</c:v>
                </c:pt>
                <c:pt idx="22">
                  <c:v>22500.0</c:v>
                </c:pt>
                <c:pt idx="23">
                  <c:v>22500.0</c:v>
                </c:pt>
                <c:pt idx="24">
                  <c:v>22500.0</c:v>
                </c:pt>
                <c:pt idx="25">
                  <c:v>22500.0</c:v>
                </c:pt>
                <c:pt idx="26">
                  <c:v>22500.0</c:v>
                </c:pt>
                <c:pt idx="27">
                  <c:v>22500.0</c:v>
                </c:pt>
                <c:pt idx="28">
                  <c:v>11500.0</c:v>
                </c:pt>
                <c:pt idx="29">
                  <c:v>2000.0</c:v>
                </c:pt>
              </c:numCache>
            </c:numRef>
          </c:val>
        </c:ser>
        <c:ser>
          <c:idx val="3"/>
          <c:order val="1"/>
          <c:tx>
            <c:strRef>
              <c:f>'Space Allocations -01'!$P$4</c:f>
              <c:strCache>
                <c:ptCount val="1"/>
                <c:pt idx="0">
                  <c:v>Grocery</c:v>
                </c:pt>
              </c:strCache>
            </c:strRef>
          </c:tx>
          <c:invertIfNegative val="0"/>
          <c:val>
            <c:numRef>
              <c:f>'Space Allocations -01'!$P$6:$P$39</c:f>
              <c:numCache>
                <c:formatCode>General</c:formatCode>
                <c:ptCount val="34"/>
                <c:pt idx="29" formatCode="_(* #,##0_);_(* \(#,##0\);_(* &quot;-&quot;??_);_(@_)">
                  <c:v>25000.0</c:v>
                </c:pt>
              </c:numCache>
            </c:numRef>
          </c:val>
        </c:ser>
        <c:ser>
          <c:idx val="9"/>
          <c:order val="2"/>
          <c:tx>
            <c:strRef>
              <c:f>'Space Allocations -01'!$O$4</c:f>
              <c:strCache>
                <c:ptCount val="1"/>
                <c:pt idx="0">
                  <c:v>Common</c:v>
                </c:pt>
              </c:strCache>
            </c:strRef>
          </c:tx>
          <c:invertIfNegative val="0"/>
          <c:cat>
            <c:strRef>
              <c:f>'Space Allocations -01'!$A$6:$A$39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'Space Allocations -01'!$O$6:$O$39</c:f>
              <c:numCache>
                <c:formatCode>General</c:formatCode>
                <c:ptCount val="34"/>
                <c:pt idx="14">
                  <c:v>300.0</c:v>
                </c:pt>
                <c:pt idx="15">
                  <c:v>300.0</c:v>
                </c:pt>
                <c:pt idx="16">
                  <c:v>300.0</c:v>
                </c:pt>
                <c:pt idx="17">
                  <c:v>300.0</c:v>
                </c:pt>
                <c:pt idx="18">
                  <c:v>300.0</c:v>
                </c:pt>
                <c:pt idx="19">
                  <c:v>300.0</c:v>
                </c:pt>
                <c:pt idx="20">
                  <c:v>300.0</c:v>
                </c:pt>
                <c:pt idx="21">
                  <c:v>300.0</c:v>
                </c:pt>
                <c:pt idx="22">
                  <c:v>300.0</c:v>
                </c:pt>
                <c:pt idx="23">
                  <c:v>300.0</c:v>
                </c:pt>
                <c:pt idx="24">
                  <c:v>300.0</c:v>
                </c:pt>
                <c:pt idx="25">
                  <c:v>300.0</c:v>
                </c:pt>
                <c:pt idx="26">
                  <c:v>300.0</c:v>
                </c:pt>
                <c:pt idx="27">
                  <c:v>300.0</c:v>
                </c:pt>
              </c:numCache>
            </c:numRef>
          </c:val>
        </c:ser>
        <c:ser>
          <c:idx val="10"/>
          <c:order val="3"/>
          <c:tx>
            <c:strRef>
              <c:f>'Space Allocations -01'!$N$4</c:f>
              <c:strCache>
                <c:ptCount val="1"/>
                <c:pt idx="0">
                  <c:v>Amenities</c:v>
                </c:pt>
              </c:strCache>
            </c:strRef>
          </c:tx>
          <c:invertIfNegative val="0"/>
          <c:cat>
            <c:strRef>
              <c:f>'Space Allocations -01'!$A$6:$A$39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'Space Allocations -01'!$N$6:$N$39</c:f>
              <c:numCache>
                <c:formatCode>General</c:formatCode>
                <c:ptCount val="34"/>
                <c:pt idx="28">
                  <c:v>11500.0</c:v>
                </c:pt>
              </c:numCache>
            </c:numRef>
          </c:val>
        </c:ser>
        <c:ser>
          <c:idx val="4"/>
          <c:order val="4"/>
          <c:tx>
            <c:strRef>
              <c:f>'Space Allocations -01'!$G$4</c:f>
              <c:strCache>
                <c:ptCount val="1"/>
                <c:pt idx="0">
                  <c:v>Retail</c:v>
                </c:pt>
              </c:strCache>
            </c:strRef>
          </c:tx>
          <c:invertIfNegative val="0"/>
          <c:cat>
            <c:strRef>
              <c:f>'Space Allocations -01'!$A$6:$A$39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'Space Allocations -01'!$G$6:$G$39</c:f>
              <c:numCache>
                <c:formatCode>General</c:formatCode>
                <c:ptCount val="34"/>
                <c:pt idx="29">
                  <c:v>3000.0</c:v>
                </c:pt>
              </c:numCache>
            </c:numRef>
          </c:val>
        </c:ser>
        <c:ser>
          <c:idx val="0"/>
          <c:order val="5"/>
          <c:tx>
            <c:strRef>
              <c:f>'Space Allocations -01'!$H$4</c:f>
              <c:strCache>
                <c:ptCount val="1"/>
                <c:pt idx="0">
                  <c:v>Department Store.</c:v>
                </c:pt>
              </c:strCache>
            </c:strRef>
          </c:tx>
          <c:invertIfNegative val="0"/>
          <c:val>
            <c:numRef>
              <c:f>'Space Allocations -01'!$H$6:$H$39</c:f>
            </c:numRef>
          </c:val>
        </c:ser>
        <c:ser>
          <c:idx val="5"/>
          <c:order val="6"/>
          <c:tx>
            <c:strRef>
              <c:f>'Space Allocations -01'!$I$4</c:f>
              <c:strCache>
                <c:ptCount val="1"/>
                <c:pt idx="0">
                  <c:v>Restaurant</c:v>
                </c:pt>
              </c:strCache>
            </c:strRef>
          </c:tx>
          <c:invertIfNegative val="0"/>
          <c:cat>
            <c:strRef>
              <c:f>'Space Allocations -01'!$A$6:$A$39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'Space Allocations -01'!$I$6:$I$39</c:f>
            </c:numRef>
          </c:val>
        </c:ser>
        <c:ser>
          <c:idx val="11"/>
          <c:order val="7"/>
          <c:tx>
            <c:strRef>
              <c:f>'Space Allocations -01'!$Q$4</c:f>
              <c:strCache>
                <c:ptCount val="1"/>
                <c:pt idx="0">
                  <c:v>Parking</c:v>
                </c:pt>
              </c:strCache>
            </c:strRef>
          </c:tx>
          <c:invertIfNegative val="0"/>
          <c:cat>
            <c:strRef>
              <c:f>'Space Allocations -01'!$A$6:$A$39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'Space Allocations -01'!$Q$6:$Q$39</c:f>
              <c:numCache>
                <c:formatCode>General</c:formatCode>
                <c:ptCount val="34"/>
                <c:pt idx="29">
                  <c:v>5000.0</c:v>
                </c:pt>
                <c:pt idx="30">
                  <c:v>92600.0</c:v>
                </c:pt>
                <c:pt idx="31">
                  <c:v>92600.0</c:v>
                </c:pt>
                <c:pt idx="32">
                  <c:v>92600.0</c:v>
                </c:pt>
                <c:pt idx="33">
                  <c:v>92600.0</c:v>
                </c:pt>
              </c:numCache>
            </c:numRef>
          </c:val>
        </c:ser>
        <c:ser>
          <c:idx val="6"/>
          <c:order val="8"/>
          <c:tx>
            <c:strRef>
              <c:f>'Space Allocations -01'!$J$4</c:f>
              <c:strCache>
                <c:ptCount val="1"/>
                <c:pt idx="0">
                  <c:v>Office</c:v>
                </c:pt>
              </c:strCache>
            </c:strRef>
          </c:tx>
          <c:invertIfNegative val="0"/>
          <c:cat>
            <c:strRef>
              <c:f>'Space Allocations -01'!$A$6:$A$39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'Space Allocations -01'!$J$6:$J$39</c:f>
            </c:numRef>
          </c:val>
        </c:ser>
        <c:ser>
          <c:idx val="7"/>
          <c:order val="9"/>
          <c:tx>
            <c:strRef>
              <c:f>'Space Allocations -01'!$K$4</c:f>
              <c:strCache>
                <c:ptCount val="1"/>
                <c:pt idx="0">
                  <c:v>Hotel</c:v>
                </c:pt>
              </c:strCache>
            </c:strRef>
          </c:tx>
          <c:invertIfNegative val="0"/>
          <c:cat>
            <c:strRef>
              <c:f>'Space Allocations -01'!$A$6:$A$39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'Space Allocations -01'!$K$6:$K$39</c:f>
            </c:numRef>
          </c:val>
        </c:ser>
        <c:ser>
          <c:idx val="1"/>
          <c:order val="10"/>
          <c:tx>
            <c:strRef>
              <c:f>'Space Allocations -01'!$L$4</c:f>
              <c:strCache>
                <c:ptCount val="1"/>
                <c:pt idx="0">
                  <c:v>Education</c:v>
                </c:pt>
              </c:strCache>
            </c:strRef>
          </c:tx>
          <c:invertIfNegative val="0"/>
          <c:val>
            <c:numRef>
              <c:f>'Space Allocations -01'!$L$6:$L$39</c:f>
            </c:numRef>
          </c:val>
        </c:ser>
        <c:ser>
          <c:idx val="12"/>
          <c:order val="11"/>
          <c:tx>
            <c:strRef>
              <c:f>'Space Allocations -01'!$S$4</c:f>
              <c:strCache>
                <c:ptCount val="1"/>
                <c:pt idx="0">
                  <c:v>Void</c:v>
                </c:pt>
              </c:strCache>
            </c:strRef>
          </c:tx>
          <c:invertIfNegative val="0"/>
          <c:cat>
            <c:strRef>
              <c:f>'Space Allocations -01'!$A$6:$A$39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'Space Allocations -01'!$S$6:$S$39</c:f>
              <c:numCache>
                <c:formatCode>General</c:formatCode>
                <c:ptCount val="34"/>
              </c:numCache>
            </c:numRef>
          </c:val>
        </c:ser>
        <c:ser>
          <c:idx val="2"/>
          <c:order val="12"/>
          <c:tx>
            <c:strRef>
              <c:f>'Space Allocations -01'!$R$4</c:f>
              <c:strCache>
                <c:ptCount val="1"/>
                <c:pt idx="0">
                  <c:v>Support</c:v>
                </c:pt>
              </c:strCache>
            </c:strRef>
          </c:tx>
          <c:invertIfNegative val="0"/>
          <c:val>
            <c:numRef>
              <c:f>'Space Allocations -01'!$R$6:$R$39</c:f>
              <c:numCache>
                <c:formatCode>General</c:formatCode>
                <c:ptCount val="34"/>
                <c:pt idx="14">
                  <c:v>200.0</c:v>
                </c:pt>
                <c:pt idx="15">
                  <c:v>200.0</c:v>
                </c:pt>
                <c:pt idx="16">
                  <c:v>200.0</c:v>
                </c:pt>
                <c:pt idx="17">
                  <c:v>200.0</c:v>
                </c:pt>
                <c:pt idx="18">
                  <c:v>200.0</c:v>
                </c:pt>
                <c:pt idx="19">
                  <c:v>200.0</c:v>
                </c:pt>
                <c:pt idx="20">
                  <c:v>200.0</c:v>
                </c:pt>
                <c:pt idx="21">
                  <c:v>200.0</c:v>
                </c:pt>
                <c:pt idx="22">
                  <c:v>200.0</c:v>
                </c:pt>
                <c:pt idx="23">
                  <c:v>200.0</c:v>
                </c:pt>
                <c:pt idx="24">
                  <c:v>200.0</c:v>
                </c:pt>
                <c:pt idx="25">
                  <c:v>200.0</c:v>
                </c:pt>
                <c:pt idx="26">
                  <c:v>200.0</c:v>
                </c:pt>
                <c:pt idx="27">
                  <c:v>200.0</c:v>
                </c:pt>
                <c:pt idx="28">
                  <c:v>200.0</c:v>
                </c:pt>
                <c:pt idx="29" formatCode="_(* #,##0.0_);_(* \(#,##0.0\);_(* &quot;-&quot;?_);_(@_)">
                  <c:v>2000.0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overlap val="100"/>
        <c:axId val="623840952"/>
        <c:axId val="523854264"/>
      </c:barChart>
      <c:catAx>
        <c:axId val="623840952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 algn="ctr" rtl="0">
                  <a:defRPr lang="en-US" sz="2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rPr>
                  <a:t>Floor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23854264"/>
        <c:crosses val="autoZero"/>
        <c:auto val="1"/>
        <c:lblAlgn val="ctr"/>
        <c:lblOffset val="100"/>
        <c:tickLblSkip val="1"/>
        <c:noMultiLvlLbl val="0"/>
      </c:catAx>
      <c:valAx>
        <c:axId val="523854264"/>
        <c:scaling>
          <c:orientation val="minMax"/>
          <c:max val="10000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623840952"/>
        <c:crosses val="max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0.306909735090262"/>
                <c:y val="0.936095325086939"/>
              </c:manualLayout>
            </c:layout>
            <c:tx>
              <c:rich>
                <a:bodyPr/>
                <a:lstStyle/>
                <a:p>
                  <a:pPr>
                    <a:defRPr sz="2400"/>
                  </a:pPr>
                  <a:r>
                    <a:rPr lang="en-US" sz="2400" dirty="0"/>
                    <a:t>Thousands Square Feet</a:t>
                  </a:r>
                </a:p>
              </c:rich>
            </c:tx>
          </c:dispUnitsLbl>
        </c:dispUnits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17461355187396"/>
          <c:y val="0.320982374159232"/>
          <c:w val="0.17482952015875"/>
          <c:h val="0.387871522655003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15661312380002"/>
          <c:y val="0.03873937038719"/>
          <c:w val="0.691412073333176"/>
          <c:h val="0.834355055934383"/>
        </c:manualLayout>
      </c:layout>
      <c:barChart>
        <c:barDir val="bar"/>
        <c:grouping val="stacked"/>
        <c:varyColors val="0"/>
        <c:ser>
          <c:idx val="8"/>
          <c:order val="0"/>
          <c:tx>
            <c:strRef>
              <c:f>'Income-Loss'!$M$4</c:f>
              <c:strCache>
                <c:ptCount val="1"/>
                <c:pt idx="0">
                  <c:v>Residential</c:v>
                </c:pt>
              </c:strCache>
            </c:strRef>
          </c:tx>
          <c:invertIfNegative val="0"/>
          <c:cat>
            <c:strRef>
              <c:f>'Income-Loss'!$A$6:$A$39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'Income-Loss'!$M$6:$M$39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337500.0</c:v>
                </c:pt>
                <c:pt idx="15">
                  <c:v>337500.0</c:v>
                </c:pt>
                <c:pt idx="16">
                  <c:v>337500.0</c:v>
                </c:pt>
                <c:pt idx="17">
                  <c:v>337500.0</c:v>
                </c:pt>
                <c:pt idx="18">
                  <c:v>337500.0</c:v>
                </c:pt>
                <c:pt idx="19">
                  <c:v>337500.0</c:v>
                </c:pt>
                <c:pt idx="20">
                  <c:v>337500.0</c:v>
                </c:pt>
                <c:pt idx="21">
                  <c:v>337500.0</c:v>
                </c:pt>
                <c:pt idx="22">
                  <c:v>337500.0</c:v>
                </c:pt>
                <c:pt idx="23">
                  <c:v>337500.0</c:v>
                </c:pt>
                <c:pt idx="24">
                  <c:v>337500.0</c:v>
                </c:pt>
                <c:pt idx="25">
                  <c:v>337500.0</c:v>
                </c:pt>
                <c:pt idx="26">
                  <c:v>337500.0</c:v>
                </c:pt>
                <c:pt idx="27">
                  <c:v>337500.0</c:v>
                </c:pt>
                <c:pt idx="28">
                  <c:v>172500.0</c:v>
                </c:pt>
                <c:pt idx="29">
                  <c:v>-2000.0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</c:numCache>
            </c:numRef>
          </c:val>
        </c:ser>
        <c:ser>
          <c:idx val="2"/>
          <c:order val="1"/>
          <c:tx>
            <c:strRef>
              <c:f>'Income-Loss'!$P$4</c:f>
              <c:strCache>
                <c:ptCount val="1"/>
                <c:pt idx="0">
                  <c:v>Grocery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val>
            <c:numRef>
              <c:f>'Income-Loss'!$P$6:$P$39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475000.0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</c:numCache>
            </c:numRef>
          </c:val>
        </c:ser>
        <c:ser>
          <c:idx val="9"/>
          <c:order val="2"/>
          <c:tx>
            <c:strRef>
              <c:f>'Income-Loss'!$O$4</c:f>
              <c:strCache>
                <c:ptCount val="1"/>
                <c:pt idx="0">
                  <c:v>Common</c:v>
                </c:pt>
              </c:strCache>
            </c:strRef>
          </c:tx>
          <c:invertIfNegative val="0"/>
          <c:cat>
            <c:strRef>
              <c:f>'Income-Loss'!$A$6:$A$39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'Income-Loss'!$O$6:$O$39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-5400.0</c:v>
                </c:pt>
                <c:pt idx="15">
                  <c:v>-5400.0</c:v>
                </c:pt>
                <c:pt idx="16">
                  <c:v>-5400.0</c:v>
                </c:pt>
                <c:pt idx="17">
                  <c:v>-5400.0</c:v>
                </c:pt>
                <c:pt idx="18">
                  <c:v>-5400.0</c:v>
                </c:pt>
                <c:pt idx="19">
                  <c:v>-5400.0</c:v>
                </c:pt>
                <c:pt idx="20">
                  <c:v>-5400.0</c:v>
                </c:pt>
                <c:pt idx="21">
                  <c:v>-5400.0</c:v>
                </c:pt>
                <c:pt idx="22">
                  <c:v>-5400.0</c:v>
                </c:pt>
                <c:pt idx="23">
                  <c:v>-5400.0</c:v>
                </c:pt>
                <c:pt idx="24">
                  <c:v>-5400.0</c:v>
                </c:pt>
                <c:pt idx="25">
                  <c:v>-5400.0</c:v>
                </c:pt>
                <c:pt idx="26">
                  <c:v>-5400.0</c:v>
                </c:pt>
                <c:pt idx="27">
                  <c:v>-5400.0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</c:numCache>
            </c:numRef>
          </c:val>
        </c:ser>
        <c:ser>
          <c:idx val="4"/>
          <c:order val="3"/>
          <c:tx>
            <c:strRef>
              <c:f>'Income-Loss'!$G$4</c:f>
              <c:strCache>
                <c:ptCount val="1"/>
                <c:pt idx="0">
                  <c:v>Retail</c:v>
                </c:pt>
              </c:strCache>
            </c:strRef>
          </c:tx>
          <c:invertIfNegative val="0"/>
          <c:cat>
            <c:strRef>
              <c:f>'Income-Loss'!$A$6:$A$39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'Income-Loss'!$G$6:$G$39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90000.0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</c:numCache>
            </c:numRef>
          </c:val>
        </c:ser>
        <c:ser>
          <c:idx val="11"/>
          <c:order val="4"/>
          <c:tx>
            <c:strRef>
              <c:f>'Income-Loss'!$Q$4</c:f>
              <c:strCache>
                <c:ptCount val="1"/>
                <c:pt idx="0">
                  <c:v>Parking</c:v>
                </c:pt>
              </c:strCache>
            </c:strRef>
          </c:tx>
          <c:invertIfNegative val="0"/>
          <c:cat>
            <c:strRef>
              <c:f>'Income-Loss'!$A$6:$A$39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'Income-Loss'!$Q$6:$Q$39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</c:numCache>
            </c:numRef>
          </c:val>
        </c:ser>
        <c:ser>
          <c:idx val="12"/>
          <c:order val="5"/>
          <c:tx>
            <c:strRef>
              <c:f>'Income-Loss'!$S$4</c:f>
              <c:strCache>
                <c:ptCount val="1"/>
                <c:pt idx="0">
                  <c:v>Void</c:v>
                </c:pt>
              </c:strCache>
            </c:strRef>
          </c:tx>
          <c:invertIfNegative val="0"/>
          <c:cat>
            <c:strRef>
              <c:f>'Income-Loss'!$A$6:$A$39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'Income-Loss'!$S$6:$S$39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</c:numCache>
            </c:numRef>
          </c:val>
        </c:ser>
        <c:ser>
          <c:idx val="0"/>
          <c:order val="6"/>
          <c:tx>
            <c:strRef>
              <c:f>'Income-Loss'!$H$4</c:f>
              <c:strCache>
                <c:ptCount val="1"/>
                <c:pt idx="0">
                  <c:v>Department Store.</c:v>
                </c:pt>
              </c:strCache>
            </c:strRef>
          </c:tx>
          <c:invertIfNegative val="0"/>
          <c:val>
            <c:numRef>
              <c:f>'Income-Loss'!$H$6:$H$39</c:f>
            </c:numRef>
          </c:val>
        </c:ser>
        <c:ser>
          <c:idx val="5"/>
          <c:order val="7"/>
          <c:tx>
            <c:strRef>
              <c:f>'Income-Loss'!$I$4</c:f>
              <c:strCache>
                <c:ptCount val="1"/>
                <c:pt idx="0">
                  <c:v>Restaurant</c:v>
                </c:pt>
              </c:strCache>
            </c:strRef>
          </c:tx>
          <c:invertIfNegative val="0"/>
          <c:cat>
            <c:strRef>
              <c:f>'Income-Loss'!$A$6:$A$39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'Income-Loss'!$I$6:$I$39</c:f>
            </c:numRef>
          </c:val>
        </c:ser>
        <c:ser>
          <c:idx val="10"/>
          <c:order val="8"/>
          <c:tx>
            <c:strRef>
              <c:f>'Income-Loss'!$N$4</c:f>
              <c:strCache>
                <c:ptCount val="1"/>
                <c:pt idx="0">
                  <c:v>Amenities</c:v>
                </c:pt>
              </c:strCache>
            </c:strRef>
          </c:tx>
          <c:invertIfNegative val="0"/>
          <c:cat>
            <c:strRef>
              <c:f>'Income-Loss'!$A$6:$A$39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'Income-Loss'!$N$6:$N$39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-276000.0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</c:numCache>
            </c:numRef>
          </c:val>
        </c:ser>
        <c:ser>
          <c:idx val="6"/>
          <c:order val="9"/>
          <c:tx>
            <c:strRef>
              <c:f>'Income-Loss'!$J$4</c:f>
              <c:strCache>
                <c:ptCount val="1"/>
                <c:pt idx="0">
                  <c:v>Office</c:v>
                </c:pt>
              </c:strCache>
            </c:strRef>
          </c:tx>
          <c:invertIfNegative val="0"/>
          <c:cat>
            <c:strRef>
              <c:f>'Income-Loss'!$A$6:$A$39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'Income-Loss'!$J$6:$J$39</c:f>
            </c:numRef>
          </c:val>
        </c:ser>
        <c:ser>
          <c:idx val="7"/>
          <c:order val="10"/>
          <c:tx>
            <c:strRef>
              <c:f>'Income-Loss'!$K$4</c:f>
              <c:strCache>
                <c:ptCount val="1"/>
                <c:pt idx="0">
                  <c:v>Hotel</c:v>
                </c:pt>
              </c:strCache>
            </c:strRef>
          </c:tx>
          <c:invertIfNegative val="0"/>
          <c:cat>
            <c:strRef>
              <c:f>'Income-Loss'!$A$6:$A$39</c:f>
              <c:strCache>
                <c:ptCount val="34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B1</c:v>
                </c:pt>
                <c:pt idx="31">
                  <c:v>B2</c:v>
                </c:pt>
                <c:pt idx="32">
                  <c:v>B3</c:v>
                </c:pt>
                <c:pt idx="33">
                  <c:v>B4</c:v>
                </c:pt>
              </c:strCache>
            </c:strRef>
          </c:cat>
          <c:val>
            <c:numRef>
              <c:f>'Income-Loss'!$K$6:$K$39</c:f>
            </c:numRef>
          </c:val>
        </c:ser>
        <c:ser>
          <c:idx val="1"/>
          <c:order val="11"/>
          <c:tx>
            <c:strRef>
              <c:f>'Income-Loss'!$L$4</c:f>
              <c:strCache>
                <c:ptCount val="1"/>
                <c:pt idx="0">
                  <c:v>Education</c:v>
                </c:pt>
              </c:strCache>
            </c:strRef>
          </c:tx>
          <c:invertIfNegative val="0"/>
          <c:val>
            <c:numRef>
              <c:f>'Income-Loss'!$L$6:$L$39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overlap val="100"/>
        <c:axId val="523890920"/>
        <c:axId val="523894168"/>
      </c:barChart>
      <c:catAx>
        <c:axId val="523890920"/>
        <c:scaling>
          <c:orientation val="maxMin"/>
        </c:scaling>
        <c:delete val="0"/>
        <c:axPos val="l"/>
        <c:numFmt formatCode="&quot;$&quot;#0;\-#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23894168"/>
        <c:crossesAt val="-2.0E41"/>
        <c:auto val="1"/>
        <c:lblAlgn val="ctr"/>
        <c:lblOffset val="100"/>
        <c:noMultiLvlLbl val="0"/>
      </c:catAx>
      <c:valAx>
        <c:axId val="5238941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23890920"/>
        <c:crosses val="max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0.303556477427833"/>
                <c:y val="0.940469834952836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en-US" sz="2000" dirty="0" smtClean="0"/>
                    <a:t>Thousands dollars</a:t>
                  </a:r>
                  <a:endParaRPr lang="en-US" sz="2000" dirty="0"/>
                </a:p>
              </c:rich>
            </c:tx>
          </c:dispUnitsLbl>
        </c:dispUnits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770310981743926"/>
          <c:y val="0.3506583816642"/>
          <c:w val="0.178522189300618"/>
          <c:h val="0.392708510276881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12-03T03:39:35.773" idx="3">
    <p:pos x="10" y="10"/>
    <p:text>A good site shot would work well here.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12-03T15:56:30.543" idx="4">
    <p:pos x="27" y="10"/>
    <p:text>Need to relabel Lines</p:text>
  </p:cm>
  <p:cm authorId="0" dt="2010-12-03T03:05:59.434" idx="2">
    <p:pos x="13934" y="90"/>
    <p:text>We would want a good clean map highlighting we are near the middle of the CBD, location of districts, people mover, possibility of light rail.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12-04T14:37:30.356" idx="5">
    <p:pos x="10" y="10"/>
    <p:text>This slide indicates the perception of Detroit. The discussions of residential + school would indicate we are moving towards a family orientation, primarily the 'Trendy Adults' as they have children.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0" y="457200"/>
            <a:ext cx="1004316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0" y="1600200"/>
            <a:ext cx="10027920" cy="44043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40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81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21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76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702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6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58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52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CF5E4-7AEB-4CA0-8C2D-ACE4C5DAC1F8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873C0-E43A-473B-B489-CDB9ED0AA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0A6F-62C1-4F0D-9874-5E77CB34D9F9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192C-63B3-4E8F-9213-7FE0E41C3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910560" y="439422"/>
            <a:ext cx="4937760" cy="93624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7280" y="439422"/>
            <a:ext cx="14447520" cy="93624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3B61D-07FF-4EEB-BB55-C5D42CC605CE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C0B34-89B5-441F-A630-2752DB0C3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3D2B7-1CA1-4CDE-AB22-4D0AA0FC9659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4B54C-AFC8-4C4F-83F0-A2E388A74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0" y="7051041"/>
            <a:ext cx="10058399" cy="2179320"/>
          </a:xfrm>
        </p:spPr>
        <p:txBody>
          <a:bodyPr/>
          <a:lstStyle>
            <a:lvl1pPr algn="l">
              <a:defRPr sz="8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0" y="4650742"/>
            <a:ext cx="10058399" cy="2400299"/>
          </a:xfrm>
        </p:spPr>
        <p:txBody>
          <a:bodyPr anchor="b"/>
          <a:lstStyle>
            <a:lvl1pPr marL="0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1pPr>
            <a:lvl2pPr marL="94050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2pPr>
            <a:lvl3pPr marL="188101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3pPr>
            <a:lvl4pPr marL="282151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4pPr>
            <a:lvl5pPr marL="376202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5pPr>
            <a:lvl6pPr marL="4702531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6pPr>
            <a:lvl7pPr marL="564303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7pPr>
            <a:lvl8pPr marL="658354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8pPr>
            <a:lvl9pPr marL="752404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F8AFA-102F-45AC-BB23-AADCC4DAF838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7E363-0C1B-4B31-B486-B926624FF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1"/>
            <a:ext cx="10134600" cy="9420862"/>
          </a:xfrm>
        </p:spPr>
        <p:txBody>
          <a:bodyPr/>
          <a:lstStyle>
            <a:lvl1pPr>
              <a:defRPr sz="5800"/>
            </a:lvl1pPr>
            <a:lvl2pPr>
              <a:defRPr sz="49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0" y="1600201"/>
            <a:ext cx="10058400" cy="8201662"/>
          </a:xfrm>
        </p:spPr>
        <p:txBody>
          <a:bodyPr/>
          <a:lstStyle>
            <a:lvl1pPr>
              <a:defRPr sz="5800"/>
            </a:lvl1pPr>
            <a:lvl2pPr>
              <a:defRPr sz="49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C6E0A-36D9-4C48-9E36-E6F6C5706429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7D3B4-8C60-4F8C-947E-7143E7014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10336531" cy="1023619"/>
          </a:xfrm>
        </p:spPr>
        <p:txBody>
          <a:bodyPr anchor="b"/>
          <a:lstStyle>
            <a:lvl1pPr marL="0" indent="0">
              <a:buNone/>
              <a:defRPr sz="4900" b="1"/>
            </a:lvl1pPr>
            <a:lvl2pPr marL="940506" indent="0">
              <a:buNone/>
              <a:defRPr sz="4100" b="1"/>
            </a:lvl2pPr>
            <a:lvl3pPr marL="1881012" indent="0">
              <a:buNone/>
              <a:defRPr sz="3700" b="1"/>
            </a:lvl3pPr>
            <a:lvl4pPr marL="2821518" indent="0">
              <a:buNone/>
              <a:defRPr sz="3300" b="1"/>
            </a:lvl4pPr>
            <a:lvl5pPr marL="3762024" indent="0">
              <a:buNone/>
              <a:defRPr sz="3300" b="1"/>
            </a:lvl5pPr>
            <a:lvl6pPr marL="4702531" indent="0">
              <a:buNone/>
              <a:defRPr sz="3300" b="1"/>
            </a:lvl6pPr>
            <a:lvl7pPr marL="5643037" indent="0">
              <a:buNone/>
              <a:defRPr sz="3300" b="1"/>
            </a:lvl7pPr>
            <a:lvl8pPr marL="6583543" indent="0">
              <a:buNone/>
              <a:defRPr sz="3300" b="1"/>
            </a:lvl8pPr>
            <a:lvl9pPr marL="7524049" indent="0">
              <a:buNone/>
              <a:defRPr sz="3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67000"/>
            <a:ext cx="10336531" cy="7134861"/>
          </a:xfrm>
        </p:spPr>
        <p:txBody>
          <a:bodyPr/>
          <a:lstStyle>
            <a:lvl1pPr>
              <a:defRPr sz="4900"/>
            </a:lvl1pPr>
            <a:lvl2pPr>
              <a:defRPr sz="4100"/>
            </a:lvl2pPr>
            <a:lvl3pPr>
              <a:defRPr sz="37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430000" y="1600200"/>
            <a:ext cx="10058399" cy="1023619"/>
          </a:xfrm>
        </p:spPr>
        <p:txBody>
          <a:bodyPr anchor="b"/>
          <a:lstStyle>
            <a:lvl1pPr marL="0" indent="0">
              <a:buNone/>
              <a:defRPr sz="4900" b="1"/>
            </a:lvl1pPr>
            <a:lvl2pPr marL="940506" indent="0">
              <a:buNone/>
              <a:defRPr sz="4100" b="1"/>
            </a:lvl2pPr>
            <a:lvl3pPr marL="1881012" indent="0">
              <a:buNone/>
              <a:defRPr sz="3700" b="1"/>
            </a:lvl3pPr>
            <a:lvl4pPr marL="2821518" indent="0">
              <a:buNone/>
              <a:defRPr sz="3300" b="1"/>
            </a:lvl4pPr>
            <a:lvl5pPr marL="3762024" indent="0">
              <a:buNone/>
              <a:defRPr sz="3300" b="1"/>
            </a:lvl5pPr>
            <a:lvl6pPr marL="4702531" indent="0">
              <a:buNone/>
              <a:defRPr sz="3300" b="1"/>
            </a:lvl6pPr>
            <a:lvl7pPr marL="5643037" indent="0">
              <a:buNone/>
              <a:defRPr sz="3300" b="1"/>
            </a:lvl7pPr>
            <a:lvl8pPr marL="6583543" indent="0">
              <a:buNone/>
              <a:defRPr sz="3300" b="1"/>
            </a:lvl8pPr>
            <a:lvl9pPr marL="7524049" indent="0">
              <a:buNone/>
              <a:defRPr sz="3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430001" y="2667000"/>
            <a:ext cx="10058400" cy="7134861"/>
          </a:xfrm>
        </p:spPr>
        <p:txBody>
          <a:bodyPr/>
          <a:lstStyle>
            <a:lvl1pPr>
              <a:defRPr sz="4900"/>
            </a:lvl1pPr>
            <a:lvl2pPr>
              <a:defRPr sz="4100"/>
            </a:lvl2pPr>
            <a:lvl3pPr>
              <a:defRPr sz="37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D2E20-C8DE-4FF4-A2B1-4B0736133190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44A72-67A6-490E-BDB0-8AC94C72A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51B30-B03B-4CED-93E4-30A3A5F180E5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05F5D-5DB0-4A1D-A33C-C7A37FE65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D7901-39EA-45CB-A3D7-7C2AE3C4314E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41742-03BB-46C5-A6D1-60E3765B1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436880"/>
            <a:ext cx="7219951" cy="1859280"/>
          </a:xfrm>
        </p:spPr>
        <p:txBody>
          <a:bodyPr anchor="b"/>
          <a:lstStyle>
            <a:lvl1pPr algn="l">
              <a:defRPr sz="4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0120" y="436881"/>
            <a:ext cx="12268200" cy="9364981"/>
          </a:xfrm>
        </p:spPr>
        <p:txBody>
          <a:bodyPr/>
          <a:lstStyle>
            <a:lvl1pPr>
              <a:defRPr sz="6600"/>
            </a:lvl1pPr>
            <a:lvl2pPr>
              <a:defRPr sz="5800"/>
            </a:lvl2pPr>
            <a:lvl3pPr>
              <a:defRPr sz="49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1" y="2296161"/>
            <a:ext cx="7219951" cy="7505701"/>
          </a:xfrm>
        </p:spPr>
        <p:txBody>
          <a:bodyPr/>
          <a:lstStyle>
            <a:lvl1pPr marL="0" indent="0">
              <a:buNone/>
              <a:defRPr sz="2900"/>
            </a:lvl1pPr>
            <a:lvl2pPr marL="940506" indent="0">
              <a:buNone/>
              <a:defRPr sz="2500"/>
            </a:lvl2pPr>
            <a:lvl3pPr marL="1881012" indent="0">
              <a:buNone/>
              <a:defRPr sz="2100"/>
            </a:lvl3pPr>
            <a:lvl4pPr marL="2821518" indent="0">
              <a:buNone/>
              <a:defRPr sz="1900"/>
            </a:lvl4pPr>
            <a:lvl5pPr marL="3762024" indent="0">
              <a:buNone/>
              <a:defRPr sz="1900"/>
            </a:lvl5pPr>
            <a:lvl6pPr marL="4702531" indent="0">
              <a:buNone/>
              <a:defRPr sz="1900"/>
            </a:lvl6pPr>
            <a:lvl7pPr marL="5643037" indent="0">
              <a:buNone/>
              <a:defRPr sz="1900"/>
            </a:lvl7pPr>
            <a:lvl8pPr marL="6583543" indent="0">
              <a:buNone/>
              <a:defRPr sz="1900"/>
            </a:lvl8pPr>
            <a:lvl9pPr marL="7524049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E60B5-D34D-4236-B483-E2BC28B15198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D0976-D74F-4215-B9E9-F14111C6A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491" y="7680960"/>
            <a:ext cx="13167360" cy="906781"/>
          </a:xfrm>
        </p:spPr>
        <p:txBody>
          <a:bodyPr anchor="b"/>
          <a:lstStyle>
            <a:lvl1pPr algn="l">
              <a:defRPr sz="4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01491" y="1447800"/>
            <a:ext cx="13167360" cy="6116320"/>
          </a:xfrm>
        </p:spPr>
        <p:txBody>
          <a:bodyPr rtlCol="0">
            <a:normAutofit/>
          </a:bodyPr>
          <a:lstStyle>
            <a:lvl1pPr marL="0" indent="0">
              <a:buNone/>
              <a:defRPr sz="6600"/>
            </a:lvl1pPr>
            <a:lvl2pPr marL="940506" indent="0">
              <a:buNone/>
              <a:defRPr sz="5800"/>
            </a:lvl2pPr>
            <a:lvl3pPr marL="1881012" indent="0">
              <a:buNone/>
              <a:defRPr sz="4900"/>
            </a:lvl3pPr>
            <a:lvl4pPr marL="2821518" indent="0">
              <a:buNone/>
              <a:defRPr sz="4100"/>
            </a:lvl4pPr>
            <a:lvl5pPr marL="3762024" indent="0">
              <a:buNone/>
              <a:defRPr sz="4100"/>
            </a:lvl5pPr>
            <a:lvl6pPr marL="4702531" indent="0">
              <a:buNone/>
              <a:defRPr sz="4100"/>
            </a:lvl6pPr>
            <a:lvl7pPr marL="5643037" indent="0">
              <a:buNone/>
              <a:defRPr sz="4100"/>
            </a:lvl7pPr>
            <a:lvl8pPr marL="6583543" indent="0">
              <a:buNone/>
              <a:defRPr sz="4100"/>
            </a:lvl8pPr>
            <a:lvl9pPr marL="7524049" indent="0">
              <a:buNone/>
              <a:defRPr sz="4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1491" y="8587741"/>
            <a:ext cx="13167360" cy="1287779"/>
          </a:xfrm>
        </p:spPr>
        <p:txBody>
          <a:bodyPr/>
          <a:lstStyle>
            <a:lvl1pPr marL="0" indent="0">
              <a:buNone/>
              <a:defRPr sz="2900"/>
            </a:lvl1pPr>
            <a:lvl2pPr marL="940506" indent="0">
              <a:buNone/>
              <a:defRPr sz="2500"/>
            </a:lvl2pPr>
            <a:lvl3pPr marL="1881012" indent="0">
              <a:buNone/>
              <a:defRPr sz="2100"/>
            </a:lvl3pPr>
            <a:lvl4pPr marL="2821518" indent="0">
              <a:buNone/>
              <a:defRPr sz="1900"/>
            </a:lvl4pPr>
            <a:lvl5pPr marL="3762024" indent="0">
              <a:buNone/>
              <a:defRPr sz="1900"/>
            </a:lvl5pPr>
            <a:lvl6pPr marL="4702531" indent="0">
              <a:buNone/>
              <a:defRPr sz="1900"/>
            </a:lvl6pPr>
            <a:lvl7pPr marL="5643037" indent="0">
              <a:buNone/>
              <a:defRPr sz="1900"/>
            </a:lvl7pPr>
            <a:lvl8pPr marL="6583543" indent="0">
              <a:buNone/>
              <a:defRPr sz="1900"/>
            </a:lvl8pPr>
            <a:lvl9pPr marL="7524049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0D028-5B17-41D2-BB85-4F292E0DE198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A34D-E500-4C4B-8FF5-A8C6BF0B4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0" y="439738"/>
            <a:ext cx="100584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8101" tIns="94051" rIns="188101" bIns="940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0" y="1600200"/>
            <a:ext cx="10058400" cy="820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8101" tIns="94051" rIns="188101" bIns="940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0169525"/>
            <a:ext cx="5121275" cy="584200"/>
          </a:xfrm>
          <a:prstGeom prst="rect">
            <a:avLst/>
          </a:prstGeom>
        </p:spPr>
        <p:txBody>
          <a:bodyPr vert="horz" lIns="188101" tIns="94051" rIns="188101" bIns="94051" rtlCol="0" anchor="ctr"/>
          <a:lstStyle>
            <a:lvl1pPr algn="l" defTabSz="1881012" fontAlgn="auto">
              <a:spcBef>
                <a:spcPts val="0"/>
              </a:spcBef>
              <a:spcAft>
                <a:spcPts val="0"/>
              </a:spcAft>
              <a:defRPr sz="2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C52A19-8FBB-4F7D-B118-25EC3EA4A4AA}" type="datetimeFigureOut">
              <a:rPr lang="en-US"/>
              <a:pPr>
                <a:defRPr/>
              </a:pPr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97763" y="10169525"/>
            <a:ext cx="6950075" cy="584200"/>
          </a:xfrm>
          <a:prstGeom prst="rect">
            <a:avLst/>
          </a:prstGeom>
        </p:spPr>
        <p:txBody>
          <a:bodyPr vert="horz" lIns="188101" tIns="94051" rIns="188101" bIns="94051" rtlCol="0" anchor="ctr"/>
          <a:lstStyle>
            <a:lvl1pPr algn="ctr" defTabSz="1881012" fontAlgn="auto">
              <a:spcBef>
                <a:spcPts val="0"/>
              </a:spcBef>
              <a:spcAft>
                <a:spcPts val="0"/>
              </a:spcAft>
              <a:defRPr sz="2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383000" y="10169525"/>
            <a:ext cx="5121275" cy="584200"/>
          </a:xfrm>
          <a:prstGeom prst="rect">
            <a:avLst/>
          </a:prstGeom>
        </p:spPr>
        <p:txBody>
          <a:bodyPr vert="horz" lIns="188101" tIns="94051" rIns="188101" bIns="94051" rtlCol="0" anchor="ctr"/>
          <a:lstStyle>
            <a:lvl1pPr algn="r" defTabSz="1881012" fontAlgn="auto">
              <a:spcBef>
                <a:spcPts val="0"/>
              </a:spcBef>
              <a:spcAft>
                <a:spcPts val="0"/>
              </a:spcAft>
              <a:defRPr sz="2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FB2918E-41A9-43F2-9824-54B1FB0E1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rot="10800000">
            <a:off x="457200" y="1447800"/>
            <a:ext cx="210312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r" defTabSz="1879600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r" defTabSz="1879600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r" defTabSz="1879600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r" defTabSz="1879600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r" defTabSz="1879600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r" defTabSz="1879600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6pPr>
      <a:lvl7pPr marL="914400" algn="r" defTabSz="1879600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7pPr>
      <a:lvl8pPr marL="1371600" algn="r" defTabSz="1879600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8pPr>
      <a:lvl9pPr marL="1828800" algn="r" defTabSz="1879600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457200" indent="-457200" algn="l" defTabSz="1879600" rtl="0" eaLnBrk="0" fontAlgn="base" hangingPunct="0">
        <a:spcBef>
          <a:spcPct val="20000"/>
        </a:spcBef>
        <a:spcAft>
          <a:spcPct val="0"/>
        </a:spcAft>
        <a:buFont typeface="Wingdings" pitchFamily="84" charset="2"/>
        <a:buChar char="§"/>
        <a:defRPr sz="3600" kern="12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908050" indent="-450850" algn="l" defTabSz="1879600" rtl="0" eaLnBrk="0" fontAlgn="base" hangingPunct="0">
        <a:spcBef>
          <a:spcPct val="20000"/>
        </a:spcBef>
        <a:spcAft>
          <a:spcPct val="0"/>
        </a:spcAft>
        <a:buFont typeface="Wingdings" pitchFamily="84" charset="2"/>
        <a:buChar char="§"/>
        <a:defRPr sz="3200" kern="12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371600" indent="-457200" algn="l" defTabSz="1879600" rtl="0" eaLnBrk="0" fontAlgn="base" hangingPunct="0">
        <a:spcBef>
          <a:spcPct val="20000"/>
        </a:spcBef>
        <a:spcAft>
          <a:spcPct val="0"/>
        </a:spcAft>
        <a:buFont typeface="Wingdings" pitchFamily="84" charset="2"/>
        <a:buChar char="§"/>
        <a:defRPr sz="2800" kern="12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838325" indent="-469900" algn="l" defTabSz="1879600" rtl="0" eaLnBrk="0" fontAlgn="base" hangingPunct="0">
        <a:spcBef>
          <a:spcPct val="20000"/>
        </a:spcBef>
        <a:spcAft>
          <a:spcPct val="0"/>
        </a:spcAft>
        <a:buFont typeface="Wingdings" pitchFamily="84" charset="2"/>
        <a:buChar char="§"/>
        <a:defRPr sz="2000" kern="12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295525" indent="-469900" algn="l" defTabSz="1879600" rtl="0" eaLnBrk="0" fontAlgn="base" hangingPunct="0">
        <a:spcBef>
          <a:spcPct val="20000"/>
        </a:spcBef>
        <a:spcAft>
          <a:spcPct val="0"/>
        </a:spcAft>
        <a:buFont typeface="Wingdings" pitchFamily="84" charset="2"/>
        <a:buChar char="§"/>
        <a:defRPr sz="2000" kern="12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5172784" indent="-470253" algn="l" defTabSz="1881012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113290" indent="-470253" algn="l" defTabSz="1881012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053796" indent="-470253" algn="l" defTabSz="1881012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7994302" indent="-470253" algn="l" defTabSz="1881012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81012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40506" algn="l" defTabSz="1881012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81012" algn="l" defTabSz="1881012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821518" algn="l" defTabSz="1881012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762024" algn="l" defTabSz="1881012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702531" algn="l" defTabSz="1881012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643037" algn="l" defTabSz="1881012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583543" algn="l" defTabSz="1881012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524049" algn="l" defTabSz="1881012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paper-wehaa.com/pub-files/12284050704937f94e5d725/pub/New-York-Family-March-2010/lib/12670559344b85bd3e9cd82.jpg" TargetMode="External"/><Relationship Id="rId4" Type="http://schemas.openxmlformats.org/officeDocument/2006/relationships/hyperlink" Target="http://www.loftsofmerchantsrow.com/" TargetMode="External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0" Type="http://schemas.openxmlformats.org/officeDocument/2006/relationships/hyperlink" Target="http://www.downtowndetroit.org/ddp/housing-lease.htm" TargetMode="External"/><Relationship Id="rId21" Type="http://schemas.openxmlformats.org/officeDocument/2006/relationships/hyperlink" Target="http://www.michiganhousinglocator.rentlinx.com/" TargetMode="External"/><Relationship Id="rId22" Type="http://schemas.openxmlformats.org/officeDocument/2006/relationships/hyperlink" Target="http://www.motorcityapartments.rentlinx.com/" TargetMode="External"/><Relationship Id="rId23" Type="http://schemas.openxmlformats.org/officeDocument/2006/relationships/hyperlink" Target="http://www.showmetherent.rentlinx.com/Listings.aspx?Location=48226&amp;Within=2&amp;StartAt=40" TargetMode="External"/><Relationship Id="rId24" Type="http://schemas.openxmlformats.org/officeDocument/2006/relationships/hyperlink" Target="http://units.realtydatatrust.com/unittype.aspx?ils=3&amp;propid=32836" TargetMode="External"/><Relationship Id="rId25" Type="http://schemas.openxmlformats.org/officeDocument/2006/relationships/hyperlink" Target="http://www.simplyhired.com/a/local-jobs/city/l-Detroit,+MI" TargetMode="External"/><Relationship Id="rId26" Type="http://schemas.openxmlformats.org/officeDocument/2006/relationships/hyperlink" Target="http://www.detroitprogress.com/" TargetMode="External"/><Relationship Id="rId27" Type="http://schemas.openxmlformats.org/officeDocument/2006/relationships/hyperlink" Target="http://www.computerworld.com/s/article/102711/Quicken_Loans" TargetMode="External"/><Relationship Id="rId28" Type="http://schemas.openxmlformats.org/officeDocument/2006/relationships/hyperlink" Target="http://www.danmulhern.com/wordpress/2007/03/quicken-loans-how-employees-matter/" TargetMode="External"/><Relationship Id="rId29" Type="http://schemas.openxmlformats.org/officeDocument/2006/relationships/hyperlink" Target="http://www.metromode.com/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forum.skyscraperpage.com/showthread.php?t=178249" TargetMode="External"/><Relationship Id="rId3" Type="http://schemas.openxmlformats.org/officeDocument/2006/relationships/hyperlink" Target="http://www.fotosearch.com/IMZ259/rco0052/" TargetMode="External"/><Relationship Id="rId4" Type="http://schemas.openxmlformats.org/officeDocument/2006/relationships/hyperlink" Target="http://www.businessleadersformichigan.com/node/258" TargetMode="External"/><Relationship Id="rId5" Type="http://schemas.openxmlformats.org/officeDocument/2006/relationships/hyperlink" Target="http://www.thetransportpolitic.com/2009/03/16/bringing-rapid-transit-to-detroit/" TargetMode="External"/><Relationship Id="rId30" Type="http://schemas.openxmlformats.org/officeDocument/2006/relationships/hyperlink" Target="http://www.bridging96.com/article/20101026/FREE/101029901/1060/mobile&amp;template=mobile" TargetMode="External"/><Relationship Id="rId31" Type="http://schemas.openxmlformats.org/officeDocument/2006/relationships/hyperlink" Target="http://wwj.cbslocal.com/2010/09/29/galaxe-expands-commitment-at-1001-woodward-work-hiring-increases/" TargetMode="External"/><Relationship Id="rId32" Type="http://schemas.openxmlformats.org/officeDocument/2006/relationships/hyperlink" Target="http://www.crainsdetroit.com/article/20101117/FREE/101119866/500-new-jobs-on-way-aided-by-tax-credits" TargetMode="External"/><Relationship Id="rId9" Type="http://schemas.openxmlformats.org/officeDocument/2006/relationships/hyperlink" Target="http://www.forbes.com/forbes/2010/1108/focus-dave-bing-motown-autos-detroit-must-shrink.html" TargetMode="External"/><Relationship Id="rId6" Type="http://schemas.openxmlformats.org/officeDocument/2006/relationships/hyperlink" Target="http://www.thekraemeredge.com/" TargetMode="External"/><Relationship Id="rId7" Type="http://schemas.openxmlformats.org/officeDocument/2006/relationships/hyperlink" Target="http://www.nytimes.com/1987/06/07/realestate/perspectives-vertical-shopping-malls-plugging-in-an-anchor-at-the-gimbels-site.html" TargetMode="External"/><Relationship Id="rId8" Type="http://schemas.openxmlformats.org/officeDocument/2006/relationships/hyperlink" Target="http://detnews.com/article/20101006/BIZ/10060387/Winners--losers-emerge-among-Detroit%E2%80%99s-hotels" TargetMode="External"/><Relationship Id="rId33" Type="http://schemas.openxmlformats.org/officeDocument/2006/relationships/hyperlink" Target="http://www.wxyz.com/dpp/news/local_news/governor-granholm-talks-jobs-at-mega-meeting" TargetMode="External"/><Relationship Id="rId34" Type="http://schemas.openxmlformats.org/officeDocument/2006/relationships/hyperlink" Target="http://pics.city-data.com/zraces/15388.jpg" TargetMode="External"/><Relationship Id="rId35" Type="http://schemas.openxmlformats.org/officeDocument/2006/relationships/hyperlink" Target="http://www.forbes.com/2010/06/04/migration-moving-wealthy-interactive-counties-map.html" TargetMode="External"/><Relationship Id="rId36" Type="http://schemas.openxmlformats.org/officeDocument/2006/relationships/hyperlink" Target="http://www.brookings.edu/es/urban/census/whygrowth.pdf" TargetMode="External"/><Relationship Id="rId10" Type="http://schemas.openxmlformats.org/officeDocument/2006/relationships/hyperlink" Target="http://michpics.wordpress.com/2008/12/06/the-demolition-of-the-jl-hudson-building-in-detroit/" TargetMode="External"/><Relationship Id="rId11" Type="http://schemas.openxmlformats.org/officeDocument/2006/relationships/hyperlink" Target="http://www.degc.org/" TargetMode="External"/><Relationship Id="rId12" Type="http://schemas.openxmlformats.org/officeDocument/2006/relationships/hyperlink" Target="http://www.metromodemedia.com/devnews/cadillacctre5108.aspx" TargetMode="External"/><Relationship Id="rId13" Type="http://schemas.openxmlformats.org/officeDocument/2006/relationships/hyperlink" Target="http://detroitcommunitydevelopment.org/" TargetMode="External"/><Relationship Id="rId14" Type="http://schemas.openxmlformats.org/officeDocument/2006/relationships/hyperlink" Target="http://datadrivendetroit.org/data-mapping/" TargetMode="External"/><Relationship Id="rId15" Type="http://schemas.openxmlformats.org/officeDocument/2006/relationships/hyperlink" Target="http://onedscorecard.org/" TargetMode="External"/><Relationship Id="rId16" Type="http://schemas.openxmlformats.org/officeDocument/2006/relationships/hyperlink" Target="http://socialcompact.org/index.php/site/research/category/food_access/" TargetMode="External"/><Relationship Id="rId17" Type="http://schemas.openxmlformats.org/officeDocument/2006/relationships/hyperlink" Target="http://www.naahq.org/SiteCollectionDocuments/Industry%20Resources/2010%20Income%20and%20Expenses%20Survey.pdf" TargetMode="External"/><Relationship Id="rId18" Type="http://schemas.openxmlformats.org/officeDocument/2006/relationships/hyperlink" Target="http://i46.tinypic.com/1zd14ra.jpg" TargetMode="External"/><Relationship Id="rId19" Type="http://schemas.openxmlformats.org/officeDocument/2006/relationships/hyperlink" Target="http://www.city-data.com/" TargetMode="External"/><Relationship Id="rId37" Type="http://schemas.openxmlformats.org/officeDocument/2006/relationships/hyperlink" Target="http://www.fmi.org/facts_figs/?fuseaction=superfact" TargetMode="External"/><Relationship Id="rId38" Type="http://schemas.openxmlformats.org/officeDocument/2006/relationships/hyperlink" Target="http://www.bizstats.com/reports/rent-sales-ratio.php" TargetMode="External"/><Relationship Id="rId39" Type="http://schemas.openxmlformats.org/officeDocument/2006/relationships/hyperlink" Target="http://www.nps.gov/history/hps/tps/tax/download/HPTI_brochure.pdf" TargetMode="External"/><Relationship Id="rId40" Type="http://schemas.openxmlformats.org/officeDocument/2006/relationships/hyperlink" Target="http://www.detroitmi.gov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comments" Target="../comments/commen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11430000" y="457200"/>
            <a:ext cx="10042525" cy="9906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84" charset="0"/>
              </a:rPr>
              <a:t>Hudson’s Site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1600" y="1600200"/>
            <a:ext cx="4846638" cy="4403725"/>
          </a:xfrm>
        </p:spPr>
        <p:txBody>
          <a:bodyPr rtlCol="0">
            <a:normAutofit/>
          </a:bodyPr>
          <a:lstStyle/>
          <a:p>
            <a:pPr algn="r" defTabSz="1881012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dirty="0" smtClean="0">
                <a:ea typeface="+mn-ea"/>
                <a:cs typeface="Arial" pitchFamily="34" charset="0"/>
              </a:rPr>
              <a:t>Connie Rizzolo Brown</a:t>
            </a:r>
          </a:p>
          <a:p>
            <a:pPr algn="r" defTabSz="1881012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dirty="0" smtClean="0">
                <a:ea typeface="+mn-ea"/>
                <a:cs typeface="Arial" pitchFamily="34" charset="0"/>
              </a:rPr>
              <a:t>Mary Cay Lancaster</a:t>
            </a:r>
          </a:p>
          <a:p>
            <a:pPr algn="r" defTabSz="1881012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dirty="0" smtClean="0">
                <a:ea typeface="+mn-ea"/>
                <a:cs typeface="Arial" pitchFamily="34" charset="0"/>
              </a:rPr>
              <a:t>Lesa Rozmarek</a:t>
            </a:r>
          </a:p>
          <a:p>
            <a:pPr algn="r" defTabSz="1881012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dirty="0" smtClean="0">
                <a:ea typeface="+mn-ea"/>
                <a:cs typeface="Arial" pitchFamily="34" charset="0"/>
              </a:rPr>
              <a:t>Ryan Grabow</a:t>
            </a:r>
          </a:p>
        </p:txBody>
      </p:sp>
      <p:pic>
        <p:nvPicPr>
          <p:cNvPr id="13315" name="Picture 2" descr="C:\Users\Lesa Rozmarek\Documents\My Dropbox\Real Estate Development\Semester Project\base images\hudson's building.jpg"/>
          <p:cNvPicPr>
            <a:picLocks noChangeAspect="1" noChangeArrowheads="1"/>
          </p:cNvPicPr>
          <p:nvPr/>
        </p:nvPicPr>
        <p:blipFill>
          <a:blip r:embed="rId2"/>
          <a:srcRect l="2608" t="4530" r="969"/>
          <a:stretch>
            <a:fillRect/>
          </a:stretch>
        </p:blipFill>
        <p:spPr bwMode="auto">
          <a:xfrm>
            <a:off x="0" y="0"/>
            <a:ext cx="14330363" cy="1097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mment 1027"/>
          <p:cNvSpPr>
            <a:spLocks noChangeArrowheads="1"/>
          </p:cNvSpPr>
          <p:nvPr/>
        </p:nvSpPr>
        <p:spPr bwMode="auto">
          <a:xfrm>
            <a:off x="15875" y="15875"/>
            <a:ext cx="1828800" cy="10636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Geneva" pitchFamily="84" charset="0"/>
              </a:rPr>
              <a:t>MARC RIZZOLO:</a:t>
            </a:r>
            <a:endParaRPr lang="en-US" sz="1800">
              <a:solidFill>
                <a:srgbClr val="000000"/>
              </a:solidFill>
              <a:latin typeface="Geneva" pitchFamily="8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000000"/>
                </a:solidFill>
                <a:latin typeface="Geneva" pitchFamily="84" charset="0"/>
              </a:rPr>
              <a:t>Lesa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000" y="439738"/>
            <a:ext cx="10058400" cy="1008062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84" charset="0"/>
              </a:rPr>
              <a:t>Residential Economics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430000" y="1600200"/>
            <a:ext cx="10058400" cy="8201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84" charset="0"/>
              </a:rPr>
              <a:t>Existing Vacancy Rate &gt;4% in CBD</a:t>
            </a:r>
          </a:p>
          <a:p>
            <a:pPr eaLnBrk="1" hangingPunct="1"/>
            <a:r>
              <a:rPr lang="en-US" dirty="0" smtClean="0">
                <a:latin typeface="Arial" pitchFamily="84" charset="0"/>
              </a:rPr>
              <a:t>Soft loft design desired by residents</a:t>
            </a:r>
          </a:p>
          <a:p>
            <a:pPr eaLnBrk="1" hangingPunct="1"/>
            <a:r>
              <a:rPr lang="en-US" dirty="0" smtClean="0">
                <a:latin typeface="Arial" pitchFamily="84" charset="0"/>
              </a:rPr>
              <a:t>Higher levels have better views and improves rent values.</a:t>
            </a:r>
          </a:p>
          <a:p>
            <a:pPr eaLnBrk="1" hangingPunct="1"/>
            <a:r>
              <a:rPr lang="en-US" dirty="0" smtClean="0">
                <a:latin typeface="Arial" pitchFamily="84" charset="0"/>
              </a:rPr>
              <a:t>Residential is a secondary use necessary to be profitable</a:t>
            </a:r>
          </a:p>
          <a:p>
            <a:pPr eaLnBrk="1" hangingPunct="1"/>
            <a:r>
              <a:rPr lang="en-US" i="1" dirty="0" smtClean="0">
                <a:latin typeface="Arial" pitchFamily="84" charset="0"/>
              </a:rPr>
              <a:t>New</a:t>
            </a:r>
            <a:r>
              <a:rPr lang="en-US" dirty="0" smtClean="0">
                <a:latin typeface="Arial" pitchFamily="84" charset="0"/>
              </a:rPr>
              <a:t> construction housing is “Unique” in CBD</a:t>
            </a:r>
          </a:p>
          <a:p>
            <a:pPr eaLnBrk="1" hangingPunct="1"/>
            <a:r>
              <a:rPr lang="en-US" dirty="0" smtClean="0">
                <a:latin typeface="Arial" pitchFamily="84" charset="0"/>
              </a:rPr>
              <a:t>A variety of rental and for sale units requires:</a:t>
            </a:r>
          </a:p>
          <a:p>
            <a:pPr lvl="1" eaLnBrk="1" hangingPunct="1"/>
            <a:r>
              <a:rPr lang="en-US" dirty="0" smtClean="0">
                <a:latin typeface="Arial" pitchFamily="84" charset="0"/>
              </a:rPr>
              <a:t>Variety of housing stock to appeal to a mixed market</a:t>
            </a:r>
          </a:p>
          <a:p>
            <a:pPr lvl="1" eaLnBrk="1" hangingPunct="1"/>
            <a:r>
              <a:rPr lang="en-US" dirty="0" smtClean="0">
                <a:latin typeface="Arial" pitchFamily="84" charset="0"/>
              </a:rPr>
              <a:t>Good local education</a:t>
            </a:r>
          </a:p>
          <a:p>
            <a:pPr lvl="1" eaLnBrk="1" hangingPunct="1"/>
            <a:r>
              <a:rPr lang="en-US" dirty="0" smtClean="0">
                <a:latin typeface="Arial" pitchFamily="84" charset="0"/>
              </a:rPr>
              <a:t>Safe local recreation facilities</a:t>
            </a:r>
          </a:p>
          <a:p>
            <a:pPr lvl="1" eaLnBrk="1" hangingPunct="1"/>
            <a:r>
              <a:rPr lang="en-US" dirty="0" smtClean="0">
                <a:latin typeface="Arial" pitchFamily="84" charset="0"/>
              </a:rPr>
              <a:t>Nearby services</a:t>
            </a:r>
          </a:p>
          <a:p>
            <a:pPr eaLnBrk="1" hangingPunct="1"/>
            <a:r>
              <a:rPr lang="en-US" dirty="0" smtClean="0">
                <a:latin typeface="Arial" pitchFamily="84" charset="0"/>
              </a:rPr>
              <a:t>Phase 1 would bring 658 people to the CBD</a:t>
            </a:r>
          </a:p>
          <a:p>
            <a:pPr lvl="1" eaLnBrk="1" hangingPunct="1"/>
            <a:endParaRPr lang="en-US" dirty="0" smtClean="0">
              <a:latin typeface="Arial" pitchFamily="84" charset="0"/>
            </a:endParaRPr>
          </a:p>
          <a:p>
            <a:pPr lvl="1" eaLnBrk="1" hangingPunct="1"/>
            <a:endParaRPr lang="en-US" dirty="0" smtClean="0">
              <a:latin typeface="Arial" pitchFamily="84" charset="0"/>
            </a:endParaRPr>
          </a:p>
          <a:p>
            <a:pPr lvl="1" eaLnBrk="1" hangingPunct="1"/>
            <a:endParaRPr lang="en-US" dirty="0" smtClean="0">
              <a:latin typeface="Arial" pitchFamily="84" charset="0"/>
            </a:endParaRPr>
          </a:p>
        </p:txBody>
      </p:sp>
      <p:sp>
        <p:nvSpPr>
          <p:cNvPr id="9" name="Comment 1027"/>
          <p:cNvSpPr>
            <a:spLocks noChangeArrowheads="1"/>
          </p:cNvSpPr>
          <p:nvPr/>
        </p:nvSpPr>
        <p:spPr bwMode="auto">
          <a:xfrm>
            <a:off x="15875" y="15875"/>
            <a:ext cx="1828800" cy="10636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Geneva" pitchFamily="84" charset="0"/>
              </a:rPr>
              <a:t>MARC RIZZOLO:</a:t>
            </a:r>
            <a:endParaRPr lang="en-US" sz="1800">
              <a:solidFill>
                <a:srgbClr val="000000"/>
              </a:solidFill>
              <a:latin typeface="Geneva" pitchFamily="8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000000"/>
                </a:solidFill>
                <a:latin typeface="Geneva" pitchFamily="84" charset="0"/>
              </a:rPr>
              <a:t>Lesa</a:t>
            </a:r>
          </a:p>
        </p:txBody>
      </p:sp>
      <p:graphicFrame>
        <p:nvGraphicFramePr>
          <p:cNvPr id="10" name="Group 1053"/>
          <p:cNvGraphicFramePr>
            <a:graphicFrameLocks noGrp="1"/>
          </p:cNvGraphicFramePr>
          <p:nvPr/>
        </p:nvGraphicFramePr>
        <p:xfrm>
          <a:off x="387624" y="3440700"/>
          <a:ext cx="10441160" cy="6798228"/>
        </p:xfrm>
        <a:graphic>
          <a:graphicData uri="http://schemas.openxmlformats.org/drawingml/2006/table">
            <a:tbl>
              <a:tblPr/>
              <a:tblGrid>
                <a:gridCol w="6563015"/>
                <a:gridCol w="3878145"/>
              </a:tblGrid>
              <a:tr h="576063">
                <a:tc>
                  <a:txBody>
                    <a:bodyPr/>
                    <a:lstStyle/>
                    <a:p>
                      <a:pPr marL="0" marR="0" lvl="0" indent="0" algn="l" defTabSz="18796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44723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Estimated 3% Growth per Year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+122 Units 1</a:t>
                      </a:r>
                      <a:r>
                        <a:rPr kumimoji="0" lang="en-US" sz="3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st</a:t>
                      </a: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Year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44723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Leveling Off Point (site rent vs. Construction costs)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20 to 25 floors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4723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Est. Floor plate 21,000 </a:t>
                      </a:r>
                      <a:r>
                        <a:rPr kumimoji="0" lang="en-US" sz="3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sq.ft</a:t>
                      </a: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.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32 floors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44723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Avg. 14 Units Per Floor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448 Units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4723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Est. Construction Costs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$106, 000,000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44723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Market Rate for One Bedroom in MRD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$1.20 - $1.30 sq. ft.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4723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Est. Yearly Rental Income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$10, 400,000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44723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Est. Yearly Mortgage (20 Year)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$8,000,000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3" descr="C:\Users\Lesa Rozmarek\Documents\My Dropbox\Real Estate Development\Semester Project\base images\lmrhome-new.jpg"/>
          <p:cNvPicPr>
            <a:picLocks noChangeAspect="1" noChangeArrowheads="1"/>
          </p:cNvPicPr>
          <p:nvPr/>
        </p:nvPicPr>
        <p:blipFill>
          <a:blip r:embed="rId2" cstate="print"/>
          <a:srcRect l="67200" r="4000"/>
          <a:stretch>
            <a:fillRect/>
          </a:stretch>
        </p:blipFill>
        <p:spPr bwMode="auto">
          <a:xfrm>
            <a:off x="387624" y="662905"/>
            <a:ext cx="3929000" cy="25829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-2664296" y="1886000"/>
            <a:ext cx="2664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hlinkClick r:id="rId3"/>
              </a:rPr>
              <a:t>http://npaper-wehaa.com/pub-files/12284050704937f94e5d725/pub/New-York-Family-March-2010/lib/12670559344b85bd3e9cd82.jpg</a:t>
            </a:r>
            <a:endParaRPr lang="en-US" sz="1800" dirty="0" smtClean="0"/>
          </a:p>
          <a:p>
            <a:r>
              <a:rPr lang="en-US" sz="1800" dirty="0" smtClean="0">
                <a:hlinkClick r:id="rId4"/>
              </a:rPr>
              <a:t>http://www.loftsofmerchantsrow.com/</a:t>
            </a:r>
            <a:endParaRPr lang="en-US" sz="1800" dirty="0"/>
          </a:p>
        </p:txBody>
      </p:sp>
      <p:pic>
        <p:nvPicPr>
          <p:cNvPr id="13" name="Picture 2" descr="C:\Users\Lesa Rozmarek\Documents\My Dropbox\Real Estate Development\Semester Project\studies\808 columb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120" y="662905"/>
            <a:ext cx="1680446" cy="2591247"/>
          </a:xfrm>
          <a:prstGeom prst="rect">
            <a:avLst/>
          </a:prstGeom>
          <a:noFill/>
        </p:spPr>
      </p:pic>
      <p:pic>
        <p:nvPicPr>
          <p:cNvPr id="14" name="Picture 2" descr="C:\Users\Lesa Rozmarek\Documents\My Dropbox\Real Estate Development\Semester Project\slides\presentation 1\9.jpg"/>
          <p:cNvPicPr>
            <a:picLocks noChangeAspect="1" noChangeArrowheads="1"/>
          </p:cNvPicPr>
          <p:nvPr/>
        </p:nvPicPr>
        <p:blipFill>
          <a:blip r:embed="rId6" cstate="print"/>
          <a:srcRect r="43301" b="47501"/>
          <a:stretch>
            <a:fillRect/>
          </a:stretch>
        </p:blipFill>
        <p:spPr bwMode="auto">
          <a:xfrm>
            <a:off x="7084368" y="661864"/>
            <a:ext cx="3744416" cy="26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mment 1027"/>
          <p:cNvSpPr>
            <a:spLocks noChangeArrowheads="1"/>
          </p:cNvSpPr>
          <p:nvPr/>
        </p:nvSpPr>
        <p:spPr bwMode="auto">
          <a:xfrm>
            <a:off x="15875" y="15875"/>
            <a:ext cx="1828800" cy="10636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Geneva" pitchFamily="84" charset="0"/>
              </a:rPr>
              <a:t>MARC RIZZOLO:</a:t>
            </a:r>
            <a:endParaRPr lang="en-US" sz="1800">
              <a:solidFill>
                <a:srgbClr val="000000"/>
              </a:solidFill>
              <a:latin typeface="Geneva" pitchFamily="8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000000"/>
                </a:solidFill>
                <a:latin typeface="Geneva" pitchFamily="84" charset="0"/>
              </a:rPr>
              <a:t>lesa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35050" y="439738"/>
            <a:ext cx="20453350" cy="100806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84" charset="0"/>
              </a:rPr>
              <a:t>Creating the 100% Location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268944" y="1525960"/>
            <a:ext cx="9676656" cy="8201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84" charset="0"/>
              </a:rPr>
              <a:t>Remove Threshold Resistance at Grand Circus Park Gateway</a:t>
            </a:r>
          </a:p>
          <a:p>
            <a:pPr lvl="1" eaLnBrk="1" hangingPunct="1"/>
            <a:r>
              <a:rPr lang="en-US" dirty="0" smtClean="0">
                <a:latin typeface="Arial" pitchFamily="84" charset="0"/>
              </a:rPr>
              <a:t>Rehabilitation of Existing Structures provides estimated 700 additional Residential Units</a:t>
            </a:r>
          </a:p>
          <a:p>
            <a:pPr lvl="1" eaLnBrk="1" hangingPunct="1"/>
            <a:r>
              <a:rPr lang="en-US" dirty="0" smtClean="0">
                <a:latin typeface="Arial" pitchFamily="84" charset="0"/>
              </a:rPr>
              <a:t>Location of District centrally located within CBD</a:t>
            </a:r>
          </a:p>
          <a:p>
            <a:pPr eaLnBrk="1" hangingPunct="1"/>
            <a:r>
              <a:rPr lang="en-US" dirty="0" smtClean="0">
                <a:latin typeface="Arial" pitchFamily="84" charset="0"/>
              </a:rPr>
              <a:t>Phase 1 &amp; 2 provides substantial density to Merchant’s Row District</a:t>
            </a:r>
          </a:p>
          <a:p>
            <a:pPr eaLnBrk="1" hangingPunct="1"/>
            <a:r>
              <a:rPr lang="en-US" dirty="0" smtClean="0">
                <a:latin typeface="Arial" pitchFamily="84" charset="0"/>
              </a:rPr>
              <a:t>Larger name brand grocery benefits from both onsite residences and draws from a substantial region</a:t>
            </a:r>
          </a:p>
          <a:p>
            <a:pPr eaLnBrk="1" hangingPunct="1"/>
            <a:r>
              <a:rPr lang="en-US" dirty="0" smtClean="0">
                <a:latin typeface="Arial" pitchFamily="84" charset="0"/>
              </a:rPr>
              <a:t>High quality educational component can grow from pre-school/daycare for area workers to full elementary school</a:t>
            </a:r>
          </a:p>
          <a:p>
            <a:pPr eaLnBrk="1" hangingPunct="1"/>
            <a:r>
              <a:rPr lang="en-US" dirty="0" smtClean="0">
                <a:latin typeface="Arial" pitchFamily="84" charset="0"/>
              </a:rPr>
              <a:t>Lower level commercial supports both residences and city goals</a:t>
            </a:r>
          </a:p>
        </p:txBody>
      </p:sp>
      <p:sp>
        <p:nvSpPr>
          <p:cNvPr id="9" name="Comment 1027"/>
          <p:cNvSpPr>
            <a:spLocks noChangeArrowheads="1"/>
          </p:cNvSpPr>
          <p:nvPr/>
        </p:nvSpPr>
        <p:spPr bwMode="auto">
          <a:xfrm>
            <a:off x="15875" y="15875"/>
            <a:ext cx="1828800" cy="10636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Geneva" pitchFamily="84" charset="0"/>
              </a:rPr>
              <a:t>MARC RIZZOLO:</a:t>
            </a:r>
            <a:endParaRPr lang="en-US" sz="1800" dirty="0">
              <a:solidFill>
                <a:srgbClr val="000000"/>
              </a:solidFill>
              <a:latin typeface="Geneva" pitchFamily="8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00"/>
                </a:solidFill>
                <a:latin typeface="Geneva" pitchFamily="84" charset="0"/>
              </a:rPr>
              <a:t>lesa</a:t>
            </a:r>
            <a:endParaRPr lang="en-US" sz="1800" dirty="0">
              <a:solidFill>
                <a:srgbClr val="000000"/>
              </a:solidFill>
              <a:latin typeface="Geneva" pitchFamily="84" charset="0"/>
            </a:endParaRPr>
          </a:p>
        </p:txBody>
      </p:sp>
      <p:pic>
        <p:nvPicPr>
          <p:cNvPr id="10" name="Picture 2" descr="C:\Users\Lesa Rozmarek\Documents\My Dropbox\Real Estate Development\Semester Project\studies\100% location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04464" y="2629952"/>
            <a:ext cx="13393488" cy="8666375"/>
          </a:xfrm>
          <a:prstGeom prst="rect">
            <a:avLst/>
          </a:prstGeom>
          <a:noFill/>
        </p:spPr>
      </p:pic>
      <p:pic>
        <p:nvPicPr>
          <p:cNvPr id="11" name="Picture 4" descr="C:\Users\Lesa Rozmarek\Documents\My Dropbox\Real Estate Development\Semester Project\base images\gateway image2.jpg"/>
          <p:cNvPicPr>
            <a:picLocks noChangeAspect="1" noChangeArrowheads="1"/>
          </p:cNvPicPr>
          <p:nvPr/>
        </p:nvPicPr>
        <p:blipFill>
          <a:blip r:embed="rId3" cstate="print"/>
          <a:srcRect b="2879"/>
          <a:stretch>
            <a:fillRect/>
          </a:stretch>
        </p:blipFill>
        <p:spPr bwMode="auto">
          <a:xfrm>
            <a:off x="0" y="1"/>
            <a:ext cx="4492080" cy="2939754"/>
          </a:xfrm>
          <a:prstGeom prst="rect">
            <a:avLst/>
          </a:prstGeom>
          <a:noFill/>
        </p:spPr>
      </p:pic>
      <p:pic>
        <p:nvPicPr>
          <p:cNvPr id="12" name="Picture 5" descr="C:\Users\Lesa Rozmarek\Documents\My Dropbox\Real Estate Development\Semester Project\base images\gateway sou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0152" y="-42182"/>
            <a:ext cx="4392488" cy="2959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/>
          </p:cNvSpPr>
          <p:nvPr/>
        </p:nvSpPr>
        <p:spPr bwMode="auto">
          <a:xfrm>
            <a:off x="11430000" y="439738"/>
            <a:ext cx="100584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8101" tIns="94051" rIns="188101" bIns="94051">
            <a:prstTxWarp prst="textNoShape">
              <a:avLst/>
            </a:prstTxWarp>
          </a:bodyPr>
          <a:lstStyle/>
          <a:p>
            <a:pPr algn="r"/>
            <a:r>
              <a:rPr lang="en-US" sz="6000"/>
              <a:t/>
            </a:r>
            <a:br>
              <a:rPr lang="en-US" sz="6000"/>
            </a:br>
            <a:endParaRPr lang="en-US" sz="6000"/>
          </a:p>
        </p:txBody>
      </p:sp>
      <p:sp>
        <p:nvSpPr>
          <p:cNvPr id="26626" name="Rectangle 2"/>
          <p:cNvSpPr>
            <a:spLocks noGrp="1"/>
          </p:cNvSpPr>
          <p:nvPr>
            <p:ph type="title" idx="4294967295"/>
          </p:nvPr>
        </p:nvSpPr>
        <p:spPr>
          <a:xfrm>
            <a:off x="10668000" y="439738"/>
            <a:ext cx="10820400" cy="1008062"/>
          </a:xfrm>
        </p:spPr>
        <p:txBody>
          <a:bodyPr/>
          <a:lstStyle/>
          <a:p>
            <a:r>
              <a:rPr lang="en-US">
                <a:latin typeface="Arial" pitchFamily="84" charset="0"/>
              </a:rPr>
              <a:t>Space Allocation &amp; Cash Flow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387624" y="1882825"/>
          <a:ext cx="9865096" cy="908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10756776" y="1738809"/>
          <a:ext cx="11188824" cy="9230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1053"/>
          <p:cNvGraphicFramePr>
            <a:graphicFrameLocks noGrp="1"/>
          </p:cNvGraphicFramePr>
          <p:nvPr/>
        </p:nvGraphicFramePr>
        <p:xfrm>
          <a:off x="11430000" y="1600200"/>
          <a:ext cx="10058400" cy="5815965"/>
        </p:xfrm>
        <a:graphic>
          <a:graphicData uri="http://schemas.openxmlformats.org/drawingml/2006/table">
            <a:tbl>
              <a:tblPr/>
              <a:tblGrid>
                <a:gridCol w="6096000"/>
                <a:gridCol w="3962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18796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Gross </a:t>
                      </a:r>
                      <a:r>
                        <a:rPr lang="en-US" sz="3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Income </a:t>
                      </a:r>
                      <a:r>
                        <a:rPr lang="en-US" sz="2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(90%</a:t>
                      </a:r>
                      <a:r>
                        <a:rPr lang="en-US" sz="2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potential)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       </a:t>
                      </a:r>
                      <a:r>
                        <a:rPr lang="en-US" sz="3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4,862,250 </a:t>
                      </a:r>
                      <a:endParaRPr lang="en-US" sz="3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Operations % of Gross Income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Operations Expense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</a:t>
                      </a:r>
                      <a:r>
                        <a:rPr lang="en-US" sz="3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(2,188,012)</a:t>
                      </a:r>
                      <a:endParaRPr lang="en-US" sz="3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Site Rent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            (925,000)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Net Income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    </a:t>
                      </a:r>
                      <a:r>
                        <a:rPr lang="en-US" sz="3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1,749,237 </a:t>
                      </a:r>
                      <a:endParaRPr lang="en-US" sz="3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Construction 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  </a:t>
                      </a:r>
                      <a:r>
                        <a:rPr lang="en-US" sz="3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56,560,000 </a:t>
                      </a:r>
                      <a:endParaRPr lang="en-US" sz="3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Capitalization Rate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Years to payback w/o financing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endParaRPr lang="en-US" sz="3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7" name="Left-Right Arrow 6"/>
          <p:cNvSpPr/>
          <p:nvPr/>
        </p:nvSpPr>
        <p:spPr>
          <a:xfrm>
            <a:off x="1468438" y="4765675"/>
            <a:ext cx="5256212" cy="576263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6869113" y="4765675"/>
            <a:ext cx="3240087" cy="5762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17" name="TextBox 12"/>
          <p:cNvSpPr txBox="1">
            <a:spLocks noChangeArrowheads="1"/>
          </p:cNvSpPr>
          <p:nvPr/>
        </p:nvSpPr>
        <p:spPr bwMode="auto">
          <a:xfrm>
            <a:off x="1827213" y="3973513"/>
            <a:ext cx="460851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500"/>
              <a:t>Construction Payments</a:t>
            </a:r>
          </a:p>
        </p:txBody>
      </p:sp>
      <p:sp>
        <p:nvSpPr>
          <p:cNvPr id="24618" name="TextBox 13"/>
          <p:cNvSpPr txBox="1">
            <a:spLocks noChangeArrowheads="1"/>
          </p:cNvSpPr>
          <p:nvPr/>
        </p:nvSpPr>
        <p:spPr bwMode="auto">
          <a:xfrm>
            <a:off x="6869113" y="3973513"/>
            <a:ext cx="33115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500"/>
              <a:t>Profitability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1468438" y="5702300"/>
            <a:ext cx="9288462" cy="57626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20" name="TextBox 15"/>
          <p:cNvSpPr txBox="1">
            <a:spLocks noChangeArrowheads="1"/>
          </p:cNvSpPr>
          <p:nvPr/>
        </p:nvSpPr>
        <p:spPr bwMode="auto">
          <a:xfrm>
            <a:off x="1827213" y="6356350"/>
            <a:ext cx="460851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500"/>
              <a:t>Time</a:t>
            </a:r>
          </a:p>
        </p:txBody>
      </p:sp>
      <p:sp>
        <p:nvSpPr>
          <p:cNvPr id="24662" name="Title 1"/>
          <p:cNvSpPr>
            <a:spLocks/>
          </p:cNvSpPr>
          <p:nvPr/>
        </p:nvSpPr>
        <p:spPr bwMode="auto">
          <a:xfrm>
            <a:off x="11430000" y="439738"/>
            <a:ext cx="100584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8101" tIns="94051" rIns="188101" bIns="94051">
            <a:prstTxWarp prst="textNoShape">
              <a:avLst/>
            </a:prstTxWarp>
          </a:bodyPr>
          <a:lstStyle/>
          <a:p>
            <a:pPr algn="r"/>
            <a:r>
              <a:rPr lang="en-US" sz="6000"/>
              <a:t/>
            </a:r>
            <a:br>
              <a:rPr lang="en-US" sz="6000"/>
            </a:br>
            <a:endParaRPr lang="en-US" sz="6000"/>
          </a:p>
        </p:txBody>
      </p:sp>
      <p:sp>
        <p:nvSpPr>
          <p:cNvPr id="24664" name="Rectangle 8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84" charset="0"/>
              </a:rPr>
              <a:t>Pro Forma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et view_n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24" y="1525960"/>
            <a:ext cx="13004800" cy="8763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76275" y="439738"/>
            <a:ext cx="20812125" cy="1008062"/>
          </a:xfrm>
          <a:prstGeom prst="rect">
            <a:avLst/>
          </a:prstGeom>
        </p:spPr>
        <p:txBody>
          <a:bodyPr/>
          <a:lstStyle>
            <a:lvl1pPr algn="r" defTabSz="1879600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Arial" pitchFamily="34" charset="0"/>
                <a:ea typeface="ＭＳ Ｐゴシック" pitchFamily="84" charset="-128"/>
                <a:cs typeface="ＭＳ Ｐゴシック" pitchFamily="84" charset="-128"/>
              </a:defRPr>
            </a:lvl1pPr>
            <a:lvl2pPr algn="r" defTabSz="1879600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r" defTabSz="1879600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r" defTabSz="1879600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r" defTabSz="1879600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r" defTabSz="1879600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r" defTabSz="1879600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r" defTabSz="1879600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r" defTabSz="1879600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ctr" eaLnBrk="1" hangingPunct="1"/>
            <a:r>
              <a:rPr lang="en-US" b="1" smtClean="0">
                <a:latin typeface="Academy Engraved LET"/>
                <a:cs typeface="Academy Engraved LET"/>
              </a:rPr>
              <a:t>The Residences at 1200 Woodward</a:t>
            </a:r>
            <a:endParaRPr lang="en-US" sz="3200" i="1" dirty="0" smtClean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58822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467744" y="1741984"/>
            <a:ext cx="8559552" cy="1145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hlinkClick r:id="rId2"/>
              </a:rPr>
              <a:t>http://forum.skyscraperpage.com/showthread.php?t=178249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hlinkClick r:id="rId3"/>
              </a:rPr>
              <a:t>http://www.fotosearch.com/IMZ259/rco0052/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hlinkClick r:id="rId4"/>
              </a:rPr>
              <a:t>http://www.businessleadersformichigan.com/node/258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hlinkClick r:id="rId5"/>
              </a:rPr>
              <a:t>http://www.thetransportpolitic.com/2009/03/16/bringing-rapid-transit-to-detroit/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hlinkClick r:id="rId6"/>
              </a:rPr>
              <a:t>http://www.thekraemeredge.com/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hlinkClick r:id="rId7"/>
              </a:rPr>
              <a:t>http://www.nytimes.com/1987/06/07/realestate/perspectives-vertical-shopping-malls-plugging-in-an-anchor-at-the-gimbels-site.html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hlinkClick r:id="rId8"/>
              </a:rPr>
              <a:t>http://detnews.com/article/20101006/BIZ/10060387/Winners--losers-emerge-among-Detroit’s-hotels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hlinkClick r:id="rId9"/>
              </a:rPr>
              <a:t>http://www.forbes.com/forbes/2010/1108/focus-dave-bing-motown-autos-detroit-must-shrink.html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hlinkClick r:id="rId10"/>
              </a:rPr>
              <a:t>http://michpics.wordpress.com/2008/12/06/the-demolition-of-the-jl-hudson-building-in-detroit/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hlinkClick r:id="rId11"/>
              </a:rPr>
              <a:t>http://www.degc.org/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hlinkClick r:id="rId12"/>
              </a:rPr>
              <a:t>http://www.metromodemedia.com/devnews/cadillacctre5108.aspx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 err="1">
                <a:solidFill>
                  <a:schemeClr val="hlink"/>
                </a:solidFill>
              </a:rPr>
              <a:t>http:www.expedia.com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hlinkClick r:id="rId13"/>
              </a:rPr>
              <a:t>http://detroitcommunitydevelopment.org/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hlinkClick r:id="rId14"/>
              </a:rPr>
              <a:t>http://datadrivendetroit.org/data-mapping/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hlinkClick r:id="rId15"/>
              </a:rPr>
              <a:t>http://onedscorecard.org/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hlinkClick r:id="rId16"/>
              </a:rPr>
              <a:t>http://socialcompact.org/index.php/site/research/category/food_access/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hlinkClick r:id="rId17"/>
              </a:rPr>
              <a:t>http://www.naahq.org/SiteCollectionDocuments/Industry%20Resources/2010%20Income%20and%20Expenses%20Survey.pdf 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hlinkClick r:id="rId18"/>
              </a:rPr>
              <a:t>http://i46.tinypic.com/1zd14ra.jpg</a:t>
            </a:r>
            <a:endParaRPr lang="en-US" sz="1600" u="sng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fr-FR" sz="1600" dirty="0"/>
              <a:t>Detroit Zoning </a:t>
            </a:r>
            <a:r>
              <a:rPr lang="fr-FR" sz="1600" dirty="0" err="1"/>
              <a:t>Ordinance</a:t>
            </a:r>
            <a:r>
              <a:rPr lang="fr-FR" sz="1600" dirty="0"/>
              <a:t> (01 </a:t>
            </a:r>
            <a:r>
              <a:rPr lang="fr-FR" sz="1600" dirty="0" err="1"/>
              <a:t>Apr</a:t>
            </a:r>
            <a:r>
              <a:rPr lang="fr-FR" sz="1600" dirty="0"/>
              <a:t> 2010)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hlinkClick r:id="rId19"/>
              </a:rPr>
              <a:t>http://www.city-data.com/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hlinkClick r:id="rId20"/>
              </a:rPr>
              <a:t>http://www.downtowndetroit.org/ddp/housing-lease.htm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hlinkClick r:id="rId21"/>
              </a:rPr>
              <a:t>http://www.michiganhousinglocator.rentlinx.com</a:t>
            </a:r>
            <a:endParaRPr lang="en-US" sz="1600" dirty="0"/>
          </a:p>
          <a:p>
            <a:pPr>
              <a:spcBef>
                <a:spcPct val="50000"/>
              </a:spcBef>
            </a:pPr>
            <a:endParaRPr lang="en-US" sz="1600" dirty="0"/>
          </a:p>
          <a:p>
            <a:pPr>
              <a:spcBef>
                <a:spcPct val="50000"/>
              </a:spcBef>
            </a:pPr>
            <a:endParaRPr lang="en-US" sz="1600" u="sng" dirty="0"/>
          </a:p>
          <a:p>
            <a:pPr>
              <a:spcBef>
                <a:spcPct val="50000"/>
              </a:spcBef>
            </a:pPr>
            <a:endParaRPr lang="en-US" sz="1600" dirty="0"/>
          </a:p>
          <a:p>
            <a:pPr>
              <a:spcBef>
                <a:spcPct val="50000"/>
              </a:spcBef>
            </a:pPr>
            <a:endParaRPr lang="en-US" sz="1600" dirty="0"/>
          </a:p>
          <a:p>
            <a:pPr>
              <a:spcBef>
                <a:spcPct val="50000"/>
              </a:spcBef>
            </a:pPr>
            <a:endParaRPr lang="en-US" sz="1600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5602" name="Title 1"/>
          <p:cNvSpPr>
            <a:spLocks/>
          </p:cNvSpPr>
          <p:nvPr/>
        </p:nvSpPr>
        <p:spPr bwMode="auto">
          <a:xfrm>
            <a:off x="11430000" y="439738"/>
            <a:ext cx="100584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8101" tIns="94051" rIns="188101" bIns="94051">
            <a:prstTxWarp prst="textNoShape">
              <a:avLst/>
            </a:prstTxWarp>
          </a:bodyPr>
          <a:lstStyle/>
          <a:p>
            <a:pPr algn="r"/>
            <a:r>
              <a:rPr lang="en-US" sz="6000"/>
              <a:t/>
            </a:r>
            <a:br>
              <a:rPr lang="en-US" sz="6000"/>
            </a:br>
            <a:endParaRPr lang="en-US" sz="6000"/>
          </a:p>
        </p:txBody>
      </p:sp>
      <p:sp>
        <p:nvSpPr>
          <p:cNvPr id="25603" name="Rectang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84" charset="0"/>
              </a:rPr>
              <a:t>Citations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40752" y="1813992"/>
            <a:ext cx="10441160" cy="7314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dirty="0">
                <a:hlinkClick r:id="rId22"/>
              </a:rPr>
              <a:t>http://www.motorcityapartments.rentlinx.com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23"/>
              </a:rPr>
              <a:t>http://www.showmetherent.rentlinx.com/Listings.aspx?Location=48226&amp;Within=2&amp;StartAt=40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24"/>
              </a:rPr>
              <a:t>http://units.realtydatatrust.com/unittype.aspx?ils=3&amp;propid=32836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25"/>
              </a:rPr>
              <a:t>http://www.simplyhired.com/a/local-jobs/city/l-Detroit,+MI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26"/>
              </a:rPr>
              <a:t>www.detroitprogress.com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27"/>
              </a:rPr>
              <a:t>http://www.computerworld.com/s/article/102711/Quicken_Loans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28"/>
              </a:rPr>
              <a:t>http://www.danmulhern.com/wordpress/2007/03/quicken-loans-how-employees-matter/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27"/>
              </a:rPr>
              <a:t>http://www.computerworld.com/s/article/102711/Quicken_Loans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29"/>
              </a:rPr>
              <a:t>http://www.metromode.com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30"/>
              </a:rPr>
              <a:t>http://www.bridging96.com/article/20101026/FREE/101029901/1060/mobile&amp;template=mobile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31"/>
              </a:rPr>
              <a:t>http://wwj.cbslocal.com/2010/09/29/galaxe-expands-commitment-at-1001-woodward-work-hiring-increases/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32"/>
              </a:rPr>
              <a:t>http://www.crainsdetroit.com/article/20101117/FREE/101119866/500-new-jobs-on-way-aided-by-tax-credits#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33"/>
              </a:rPr>
              <a:t>http://www.wxyz.com/dpp/news/local_news/governor-granholm-talks-jobs-at-mega-meeting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34"/>
              </a:rPr>
              <a:t>http://pics.city-data.com/zraces/15388.jpg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35"/>
              </a:rPr>
              <a:t>http://www.forbes.com/2010/06/04/migration-moving-wealthy-interactive-counties-map.html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36"/>
              </a:rPr>
              <a:t>http://www.brookings.edu/es/urban/census/whygrowth.pdf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37"/>
              </a:rPr>
              <a:t>http://www.fmi.org/facts_figs/?fuseaction=superfact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38"/>
              </a:rPr>
              <a:t>http://www.bizstats.com/reports/rent-sales-ratio.php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39"/>
              </a:rPr>
              <a:t>http://www.nps.gov/history/hps/tps/tax/download/HPTI_brochure.pdf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>
                <a:hlinkClick r:id="rId40"/>
              </a:rPr>
              <a:t>http://www.detroitmi.gov/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/>
              <a:t>Google Earth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sa Rozmarek\Documents\My Dropbox\Real Estate Development\Semester Project\slides\presentation 1\3.jpg"/>
          <p:cNvPicPr>
            <a:picLocks noChangeAspect="1" noChangeArrowheads="1"/>
          </p:cNvPicPr>
          <p:nvPr/>
        </p:nvPicPr>
        <p:blipFill>
          <a:blip r:embed="rId2"/>
          <a:srcRect t="1128" b="11519"/>
          <a:stretch>
            <a:fillRect/>
          </a:stretch>
        </p:blipFill>
        <p:spPr bwMode="auto">
          <a:xfrm>
            <a:off x="2619872" y="14655"/>
            <a:ext cx="16013360" cy="1080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70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Grabow\LTU-RE\Project\IN-11-17-2010\JPG\RG-SlideImagesa5.jpg"/>
          <p:cNvPicPr>
            <a:picLocks noChangeAspect="1" noChangeArrowheads="1"/>
          </p:cNvPicPr>
          <p:nvPr/>
        </p:nvPicPr>
        <p:blipFill rotWithShape="1">
          <a:blip r:embed="rId2"/>
          <a:srcRect t="3962" b="7363"/>
          <a:stretch/>
        </p:blipFill>
        <p:spPr bwMode="auto">
          <a:xfrm>
            <a:off x="2736304" y="0"/>
            <a:ext cx="16013360" cy="1097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9524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624" y="445839"/>
            <a:ext cx="6264696" cy="961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Hotel Occupancy rates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6296" y="5990456"/>
            <a:ext cx="8772576" cy="457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93280" y="445840"/>
            <a:ext cx="580359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BD Hotel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 t="4815" r="23939" b="58741"/>
          <a:stretch/>
        </p:blipFill>
        <p:spPr>
          <a:xfrm>
            <a:off x="7228384" y="661864"/>
            <a:ext cx="7999421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70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nt_Are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" b="51407"/>
          <a:stretch/>
        </p:blipFill>
        <p:spPr>
          <a:xfrm>
            <a:off x="171600" y="1165920"/>
            <a:ext cx="21599314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1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84" charset="0"/>
              </a:rPr>
              <a:t>Objectives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13654088" y="1828800"/>
            <a:ext cx="7300912" cy="755332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84" charset="0"/>
              </a:rPr>
              <a:t>Site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Previous presentation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Sociographics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New uses 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Development Proposal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Economics / Pro-forma</a:t>
            </a:r>
          </a:p>
          <a:p>
            <a:pPr eaLnBrk="1" hangingPunct="1">
              <a:buFont typeface="Wingdings" pitchFamily="84" charset="2"/>
              <a:buNone/>
            </a:pPr>
            <a:endParaRPr lang="en-US" smtClean="0">
              <a:latin typeface="Arial" pitchFamily="84" charset="0"/>
            </a:endParaRPr>
          </a:p>
        </p:txBody>
      </p:sp>
      <p:pic>
        <p:nvPicPr>
          <p:cNvPr id="14339" name="Picture 1032" descr="IMG_3567"/>
          <p:cNvPicPr>
            <a:picLocks noChangeAspect="1" noChangeArrowheads="1"/>
          </p:cNvPicPr>
          <p:nvPr/>
        </p:nvPicPr>
        <p:blipFill>
          <a:blip r:embed="rId2">
            <a:alphaModFix amt="88000"/>
          </a:blip>
          <a:srcRect t="1852"/>
          <a:stretch>
            <a:fillRect/>
          </a:stretch>
        </p:blipFill>
        <p:spPr bwMode="auto">
          <a:xfrm>
            <a:off x="1066800" y="1676400"/>
            <a:ext cx="10668000" cy="785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031" descr="Picture 8"/>
          <p:cNvPicPr>
            <a:picLocks noChangeAspect="1" noChangeArrowheads="1"/>
          </p:cNvPicPr>
          <p:nvPr/>
        </p:nvPicPr>
        <p:blipFill>
          <a:blip r:embed="rId3">
            <a:alphaModFix amt="74000"/>
          </a:blip>
          <a:srcRect l="3192" r="5820"/>
          <a:stretch>
            <a:fillRect/>
          </a:stretch>
        </p:blipFill>
        <p:spPr bwMode="auto">
          <a:xfrm>
            <a:off x="1066800" y="1676400"/>
            <a:ext cx="3581400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30" descr="street view daytime"/>
          <p:cNvPicPr>
            <a:picLocks noChangeAspect="1" noChangeArrowheads="1"/>
          </p:cNvPicPr>
          <p:nvPr/>
        </p:nvPicPr>
        <p:blipFill>
          <a:blip r:embed="rId4"/>
          <a:srcRect b="11653"/>
          <a:stretch>
            <a:fillRect/>
          </a:stretch>
        </p:blipFill>
        <p:spPr bwMode="auto">
          <a:xfrm>
            <a:off x="13944600" y="6324600"/>
            <a:ext cx="57912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R Apartmen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4130" r="3908" b="42164"/>
          <a:stretch/>
        </p:blipFill>
        <p:spPr>
          <a:xfrm>
            <a:off x="2475856" y="-202232"/>
            <a:ext cx="15337704" cy="114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1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749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84" charset="0"/>
              </a:rPr>
              <a:t>Downtown Detroit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84" charset="0"/>
              </a:rPr>
              <a:t>Heart of the CBD.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Higher residential density desired.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Large proportion of office commuters.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Potential connection to People Mover.</a:t>
            </a:r>
          </a:p>
          <a:p>
            <a:pPr eaLnBrk="1" hangingPunct="1">
              <a:buFont typeface="Wingdings" pitchFamily="84" charset="2"/>
              <a:buNone/>
            </a:pPr>
            <a:endParaRPr lang="en-US" smtClean="0">
              <a:latin typeface="Arial" pitchFamily="84" charset="0"/>
            </a:endParaRPr>
          </a:p>
        </p:txBody>
      </p:sp>
      <p:pic>
        <p:nvPicPr>
          <p:cNvPr id="15363" name="Picture 2" descr="C:\Users\Lesa Rozmarek\Documents\My Dropbox\Real Estate Development\Semester Project\slides\presentation 1\3.jpg"/>
          <p:cNvPicPr>
            <a:picLocks noChangeAspect="1" noChangeArrowheads="1"/>
          </p:cNvPicPr>
          <p:nvPr/>
        </p:nvPicPr>
        <p:blipFill>
          <a:blip r:embed="rId2"/>
          <a:srcRect l="43333" t="2904" b="20703"/>
          <a:stretch>
            <a:fillRect/>
          </a:stretch>
        </p:blipFill>
        <p:spPr bwMode="auto">
          <a:xfrm>
            <a:off x="457200" y="0"/>
            <a:ext cx="10028238" cy="1044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D:\Grabow\LTU-RE\Project\IN-11-17-2010\JPG\RG-SlideImagesa2.jpg"/>
          <p:cNvPicPr>
            <a:picLocks noChangeAspect="1" noChangeArrowheads="1"/>
          </p:cNvPicPr>
          <p:nvPr/>
        </p:nvPicPr>
        <p:blipFill>
          <a:blip r:embed="rId3"/>
          <a:srcRect l="5682" t="8279" b="40410"/>
          <a:stretch>
            <a:fillRect/>
          </a:stretch>
        </p:blipFill>
        <p:spPr bwMode="auto">
          <a:xfrm>
            <a:off x="11117263" y="4743450"/>
            <a:ext cx="10134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84" charset="0"/>
              </a:rPr>
              <a:t>Previous Presentation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1430000" y="2032000"/>
            <a:ext cx="10058400" cy="6191250"/>
          </a:xfrm>
        </p:spPr>
        <p:txBody>
          <a:bodyPr/>
          <a:lstStyle/>
          <a:p>
            <a:pPr eaLnBrk="1" hangingPunct="1">
              <a:buFont typeface="Wingdings" pitchFamily="84" charset="2"/>
              <a:buNone/>
            </a:pPr>
            <a:r>
              <a:rPr lang="en-US" b="1" smtClean="0">
                <a:latin typeface="Arial" pitchFamily="84" charset="0"/>
              </a:rPr>
              <a:t>Proposed: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Grocery 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Residential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Phased approach</a:t>
            </a:r>
          </a:p>
          <a:p>
            <a:pPr eaLnBrk="1" hangingPunct="1">
              <a:buFont typeface="Wingdings" pitchFamily="84" charset="2"/>
              <a:buNone/>
            </a:pPr>
            <a:r>
              <a:rPr lang="en-US" b="1" smtClean="0">
                <a:latin typeface="Arial" pitchFamily="84" charset="0"/>
              </a:rPr>
              <a:t>Feedback to Consider: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Sociographic data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Educational Use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Market Saturation</a:t>
            </a:r>
          </a:p>
          <a:p>
            <a:pPr eaLnBrk="1" hangingPunct="1"/>
            <a:r>
              <a:rPr lang="en-US" smtClean="0">
                <a:latin typeface="Arial" pitchFamily="84" charset="0"/>
              </a:rPr>
              <a:t>Growth Trends &amp; Expectations </a:t>
            </a:r>
          </a:p>
          <a:p>
            <a:pPr eaLnBrk="1" hangingPunct="1"/>
            <a:endParaRPr lang="en-US" smtClean="0">
              <a:latin typeface="Arial" pitchFamily="84" charset="0"/>
            </a:endParaRPr>
          </a:p>
        </p:txBody>
      </p:sp>
      <p:pic>
        <p:nvPicPr>
          <p:cNvPr id="16387" name="Picture 2" descr="D:\Grabow\LTU-RE\Project\IN-11-17-2010\JPG\RG-SlideImagesa8.jpg"/>
          <p:cNvPicPr>
            <a:picLocks noChangeAspect="1" noChangeArrowheads="1"/>
          </p:cNvPicPr>
          <p:nvPr/>
        </p:nvPicPr>
        <p:blipFill>
          <a:blip r:embed="rId2"/>
          <a:srcRect l="4167" t="9933" r="27499" b="11555"/>
          <a:stretch>
            <a:fillRect/>
          </a:stretch>
        </p:blipFill>
        <p:spPr bwMode="auto">
          <a:xfrm>
            <a:off x="457200" y="1447800"/>
            <a:ext cx="10215563" cy="906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762000" y="11353800"/>
            <a:ext cx="2026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 pitchFamily="84" charset="0"/>
              </a:rPr>
              <a:t>Source: Adapted from Strategic Marketing &amp; Research, Inc. 2006 for Detroit Metro Visitors and Convention Bureau</a:t>
            </a:r>
            <a:endParaRPr lang="en-US">
              <a:latin typeface="Calibri" pitchFamily="84" charset="0"/>
            </a:endParaRPr>
          </a:p>
        </p:txBody>
      </p:sp>
      <p:sp>
        <p:nvSpPr>
          <p:cNvPr id="17417" name="Title 1"/>
          <p:cNvSpPr>
            <a:spLocks/>
          </p:cNvSpPr>
          <p:nvPr/>
        </p:nvSpPr>
        <p:spPr bwMode="auto">
          <a:xfrm>
            <a:off x="11430000" y="439738"/>
            <a:ext cx="100584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8101" tIns="94051" rIns="188101" bIns="94051">
            <a:prstTxWarp prst="textNoShape">
              <a:avLst/>
            </a:prstTxWarp>
          </a:bodyPr>
          <a:lstStyle/>
          <a:p>
            <a:pPr algn="r"/>
            <a:r>
              <a:rPr lang="en-US" sz="6000"/>
              <a:t>Sociographic Information</a:t>
            </a:r>
          </a:p>
        </p:txBody>
      </p:sp>
      <p:sp>
        <p:nvSpPr>
          <p:cNvPr id="17418" name="Content Placeholder 2"/>
          <p:cNvSpPr>
            <a:spLocks/>
          </p:cNvSpPr>
          <p:nvPr/>
        </p:nvSpPr>
        <p:spPr bwMode="auto">
          <a:xfrm>
            <a:off x="11260138" y="1598613"/>
            <a:ext cx="10202862" cy="856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8101" tIns="94051" rIns="188101" bIns="94051"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‘Hipsters’ like to live downtown </a:t>
            </a:r>
            <a:r>
              <a:rPr lang="en-US" sz="3200"/>
              <a:t>(age 25-39)</a:t>
            </a:r>
            <a:endParaRPr lang="en-US" sz="3600"/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Many in this group desire safer environment than the CBD currently offers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Residents work long hours </a:t>
            </a:r>
            <a:r>
              <a:rPr lang="en-US" sz="3200"/>
              <a:t>(2/3 work in city)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Residents want access to groceries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Typical resident has not started a family.</a:t>
            </a:r>
          </a:p>
          <a:p>
            <a:pPr marL="908050" lvl="1" indent="-45085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200"/>
              <a:t>Families with very young children are underserved in the CBD.</a:t>
            </a:r>
          </a:p>
          <a:p>
            <a:pPr marL="908050" lvl="1" indent="-45085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200"/>
              <a:t>Families with older children tend to move out of downtowns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80,000 People work in the CBD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New Jobs in CBD are on the Rise! </a:t>
            </a:r>
          </a:p>
          <a:p>
            <a:pPr marL="908050" lvl="1" indent="-45085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200"/>
              <a:t>New employers describe employees as youthful, internet-based,&amp; excited to be in Detroit.</a:t>
            </a:r>
          </a:p>
        </p:txBody>
      </p:sp>
      <p:pic>
        <p:nvPicPr>
          <p:cNvPr id="17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5" y="3470275"/>
            <a:ext cx="10204450" cy="705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3965575" y="6530975"/>
            <a:ext cx="2590800" cy="1588"/>
          </a:xfrm>
          <a:prstGeom prst="straightConnector1">
            <a:avLst/>
          </a:prstGeom>
          <a:ln w="254000">
            <a:solidFill>
              <a:srgbClr val="C00000"/>
            </a:solidFill>
            <a:prstDash val="sysDot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965575" y="5768975"/>
            <a:ext cx="1524000" cy="1524000"/>
          </a:xfrm>
          <a:prstGeom prst="ellipse">
            <a:avLst/>
          </a:prstGeom>
          <a:solidFill>
            <a:srgbClr val="FF0000">
              <a:alpha val="22000"/>
            </a:srgb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22" name="Picture 5" descr="C:\Users\Lesa Rozmarek\Documents\My Dropbox\Real Estate Development\Semester Project\base images\tracey peop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914400"/>
            <a:ext cx="38893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033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9338" y="1454150"/>
            <a:ext cx="14001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6225" y="1525588"/>
            <a:ext cx="29241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5" name="Rectangle 104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84" charset="0"/>
              </a:rPr>
              <a:t>Sociographic Information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84" charset="0"/>
              </a:rPr>
              <a:t>Education Use</a:t>
            </a:r>
          </a:p>
        </p:txBody>
      </p:sp>
      <p:sp>
        <p:nvSpPr>
          <p:cNvPr id="18437" name="Content Placeholder 5"/>
          <p:cNvSpPr>
            <a:spLocks/>
          </p:cNvSpPr>
          <p:nvPr/>
        </p:nvSpPr>
        <p:spPr bwMode="auto">
          <a:xfrm>
            <a:off x="13349288" y="1598613"/>
            <a:ext cx="8283575" cy="871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8101" tIns="94051" rIns="188101" bIns="94051"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Very few children in CBD (&lt;8% Hh)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There are 7 Elementary Schools within 1.5 miles of the site.</a:t>
            </a:r>
          </a:p>
          <a:p>
            <a:pPr marL="908050" lvl="1" indent="-45085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200"/>
              <a:t>2 Private</a:t>
            </a:r>
          </a:p>
          <a:p>
            <a:pPr marL="908050" lvl="1" indent="-45085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200"/>
              <a:t>1 Charter</a:t>
            </a:r>
          </a:p>
          <a:p>
            <a:pPr marL="908050" lvl="1" indent="-45085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200"/>
              <a:t>4 Public (1 is a Magnet)</a:t>
            </a:r>
          </a:p>
          <a:p>
            <a:pPr marL="908050" lvl="1" indent="-450850">
              <a:spcBef>
                <a:spcPct val="20000"/>
              </a:spcBef>
              <a:buFont typeface="Wingdings" pitchFamily="84" charset="2"/>
              <a:buNone/>
            </a:pPr>
            <a:r>
              <a:rPr lang="en-US" sz="3200"/>
              <a:t>	Only 1 has an “A” Rating (Magnet)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Poor performance of Public and Charter Schools is a deterrent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Demographics don’t support School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Preschool in the CBD is a more viable option. Ages 3,4,5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Market: downtown workers and residents with young children</a:t>
            </a:r>
          </a:p>
        </p:txBody>
      </p:sp>
      <p:graphicFrame>
        <p:nvGraphicFramePr>
          <p:cNvPr id="18438" name="Object 1030"/>
          <p:cNvGraphicFramePr>
            <a:graphicFrameLocks noChangeAspect="1"/>
          </p:cNvGraphicFramePr>
          <p:nvPr/>
        </p:nvGraphicFramePr>
        <p:xfrm>
          <a:off x="315913" y="1670050"/>
          <a:ext cx="9312275" cy="698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Acrobat Document" r:id="rId3" imgW="9156700" imgH="6870700" progId="">
                  <p:embed/>
                </p:oleObj>
              </mc:Choice>
              <mc:Fallback>
                <p:oleObj name="Acrobat Document" r:id="rId3" imgW="9156700" imgH="6870700" progId="">
                  <p:embed/>
                  <p:pic>
                    <p:nvPicPr>
                      <p:cNvPr id="0" name="Picture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1670050"/>
                        <a:ext cx="9312275" cy="698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8838" y="1670050"/>
            <a:ext cx="360045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48838" y="4191000"/>
            <a:ext cx="3552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09200" y="7070725"/>
            <a:ext cx="26812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Box 14"/>
          <p:cNvSpPr txBox="1">
            <a:spLocks noChangeArrowheads="1"/>
          </p:cNvSpPr>
          <p:nvPr/>
        </p:nvSpPr>
        <p:spPr bwMode="auto">
          <a:xfrm>
            <a:off x="1035050" y="8799513"/>
            <a:ext cx="8497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Existing schools near our site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Lesa Rozmarek\Documents\My Dropbox\Real Estate Development\Semester Project\Modified images\CBD boundarie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 l="24615" t="13898" r="8092" b="25764"/>
          <a:stretch>
            <a:fillRect/>
          </a:stretch>
        </p:blipFill>
        <p:spPr bwMode="auto">
          <a:xfrm>
            <a:off x="-692150" y="1021904"/>
            <a:ext cx="12574588" cy="928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76275" y="439738"/>
            <a:ext cx="20812125" cy="1008062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Academy Engraved LET"/>
                <a:cs typeface="Academy Engraved LET"/>
              </a:rPr>
              <a:t>The Residences at 1200 Woodward</a:t>
            </a:r>
            <a:endParaRPr lang="en-US" sz="3200" i="1" dirty="0" smtClean="0">
              <a:latin typeface="Helvetica Neue"/>
              <a:cs typeface="Helvetica Neue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5868650" y="1885950"/>
            <a:ext cx="5761038" cy="86407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84" charset="0"/>
              </a:rPr>
              <a:t>Urban formula: Density = City = Add Density to the CBD</a:t>
            </a:r>
          </a:p>
          <a:p>
            <a:pPr eaLnBrk="1" hangingPunct="1"/>
            <a:r>
              <a:rPr lang="en-US" dirty="0" smtClean="0">
                <a:latin typeface="Arial" pitchFamily="84" charset="0"/>
              </a:rPr>
              <a:t>Two-Phase Strategy</a:t>
            </a:r>
          </a:p>
          <a:p>
            <a:pPr lvl="1" eaLnBrk="1" hangingPunct="1"/>
            <a:r>
              <a:rPr lang="en-US" dirty="0" smtClean="0">
                <a:latin typeface="Arial" pitchFamily="84" charset="0"/>
              </a:rPr>
              <a:t>First Phase: Grocery at Street Level with Residential Tower above and Urban Park at Phase 2 site</a:t>
            </a:r>
          </a:p>
          <a:p>
            <a:pPr lvl="1" eaLnBrk="1" hangingPunct="1"/>
            <a:r>
              <a:rPr lang="en-US" dirty="0" smtClean="0">
                <a:latin typeface="Arial" pitchFamily="84" charset="0"/>
              </a:rPr>
              <a:t>Second Phase: Retail and Lobbies at Street Level, Possible Private Elementary School at mid-levels, with Residential Tower above</a:t>
            </a:r>
          </a:p>
        </p:txBody>
      </p:sp>
      <p:pic>
        <p:nvPicPr>
          <p:cNvPr id="19460" name="Picture 3" descr="C:\Users\Lesa Rozmarek\Documents\My Dropbox\Real Estate Development\Semester Project\base images\lmrhome-new.jpg"/>
          <p:cNvPicPr>
            <a:picLocks noChangeAspect="1" noChangeArrowheads="1"/>
          </p:cNvPicPr>
          <p:nvPr/>
        </p:nvPicPr>
        <p:blipFill>
          <a:blip r:embed="rId3"/>
          <a:srcRect l="67200" r="3999"/>
          <a:stretch>
            <a:fillRect/>
          </a:stretch>
        </p:blipFill>
        <p:spPr bwMode="auto">
          <a:xfrm>
            <a:off x="11549063" y="7518524"/>
            <a:ext cx="424815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C:\Users\Lesa Rozmarek\Documents\My Dropbox\Real Estate Development\Semester Project\base images\whole foods ny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49063" y="4636616"/>
            <a:ext cx="424815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5-Point Star 8"/>
          <p:cNvSpPr/>
          <p:nvPr/>
        </p:nvSpPr>
        <p:spPr>
          <a:xfrm>
            <a:off x="5572125" y="5054600"/>
            <a:ext cx="863600" cy="7921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 descr="street view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7247" b="18269"/>
          <a:stretch/>
        </p:blipFill>
        <p:spPr>
          <a:xfrm>
            <a:off x="11548864" y="1708369"/>
            <a:ext cx="4248471" cy="28419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4" charset="0"/>
              </a:rPr>
              <a:t>Effect of Site Rent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2700" y="1447800"/>
          <a:ext cx="10820400" cy="929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1384300" y="3352800"/>
            <a:ext cx="7239000" cy="1447800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r" defTabSz="18810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Retail</a:t>
            </a:r>
          </a:p>
        </p:txBody>
      </p:sp>
      <p:sp>
        <p:nvSpPr>
          <p:cNvPr id="9" name="Rectangle 8"/>
          <p:cNvSpPr/>
          <p:nvPr/>
        </p:nvSpPr>
        <p:spPr>
          <a:xfrm>
            <a:off x="1384300" y="2286000"/>
            <a:ext cx="7239000" cy="628650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r" defTabSz="18810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Taubman</a:t>
            </a:r>
            <a:r>
              <a:rPr lang="en-US" dirty="0">
                <a:solidFill>
                  <a:schemeClr val="tx1"/>
                </a:solidFill>
              </a:rPr>
              <a:t> Retail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84300" y="6324600"/>
            <a:ext cx="7200900" cy="685800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r" defTabSz="18810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Grocery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84300" y="5676900"/>
            <a:ext cx="7200900" cy="571500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r" defTabSz="18810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Office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4300" y="8153400"/>
            <a:ext cx="7200900" cy="571500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r" defTabSz="18810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Educational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84300" y="7086600"/>
            <a:ext cx="7200900" cy="685800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r" defTabSz="18810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Residential</a:t>
            </a: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11430000" y="1600200"/>
            <a:ext cx="1005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8101" tIns="94051" rIns="188101" bIns="9405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Annual values indicated.</a:t>
            </a:r>
          </a:p>
          <a:p>
            <a:pPr marL="457200" indent="-457200" eaLnBrk="0" hangingPunct="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Construction cost assumed at $160 per square foot.</a:t>
            </a:r>
          </a:p>
          <a:p>
            <a:pPr marL="457200" indent="-457200" eaLnBrk="0" hangingPunct="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0% down, 5-10% Interest, 30 years.</a:t>
            </a:r>
          </a:p>
          <a:p>
            <a:pPr marL="457200" indent="-457200" eaLnBrk="0" hangingPunct="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Assumes every square foot is leasable.</a:t>
            </a:r>
          </a:p>
          <a:p>
            <a:pPr marL="457200" indent="-457200" eaLnBrk="0" hangingPunct="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/>
              <a:t>Actual income lower.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1430000" y="5715000"/>
            <a:ext cx="10058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8101" tIns="94051" rIns="188101" bIns="94051"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>
                <a:ea typeface="Arial" pitchFamily="84" charset="0"/>
                <a:cs typeface="Arial" pitchFamily="84" charset="0"/>
              </a:rPr>
              <a:t>Single floor construction leaves no profit after site rent and construction expenses.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>
                <a:ea typeface="Arial" pitchFamily="84" charset="0"/>
                <a:cs typeface="Arial" pitchFamily="84" charset="0"/>
              </a:rPr>
              <a:t>10+ story office works, but lacks market.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r>
              <a:rPr lang="en-US" sz="3600">
                <a:ea typeface="Arial" pitchFamily="84" charset="0"/>
                <a:cs typeface="Arial" pitchFamily="84" charset="0"/>
              </a:rPr>
              <a:t>Grocery-Educational-Residential has profit potential once loan is paid; however, the land is leased not owned.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9" grpId="0" build="allAtOnce" animBg="1"/>
      <p:bldP spid="10" grpId="0" build="allAtOnce" animBg="1"/>
      <p:bldP spid="11" grpId="0" build="allAtOnce" animBg="1"/>
      <p:bldP spid="12" grpId="0" build="allAtOnce" animBg="1"/>
      <p:bldP spid="13" grpId="0" build="allAtOnce" animBg="1"/>
      <p:bldP spid="3" grpId="0" build="p"/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84" charset="0"/>
              </a:rPr>
              <a:t>Grocery Economics 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11353800" y="5943600"/>
            <a:ext cx="10058400" cy="4238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latin typeface="Arial" pitchFamily="84" charset="0"/>
                <a:ea typeface="Arial" pitchFamily="84" charset="0"/>
                <a:cs typeface="Arial" pitchFamily="84" charset="0"/>
              </a:rPr>
              <a:t>An average performing single floor grocery store would not be sufficient to cover site rental costs.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latin typeface="Arial" pitchFamily="84" charset="0"/>
                <a:ea typeface="Arial" pitchFamily="84" charset="0"/>
                <a:cs typeface="Arial" pitchFamily="84" charset="0"/>
              </a:rPr>
              <a:t>Grocery may be a strong component in a Mixed-use strategy.</a:t>
            </a:r>
          </a:p>
        </p:txBody>
      </p:sp>
      <p:graphicFrame>
        <p:nvGraphicFramePr>
          <p:cNvPr id="20509" name="Group 1053"/>
          <p:cNvGraphicFramePr>
            <a:graphicFrameLocks noGrp="1"/>
          </p:cNvGraphicFramePr>
          <p:nvPr/>
        </p:nvGraphicFramePr>
        <p:xfrm>
          <a:off x="11430000" y="1600200"/>
          <a:ext cx="10058400" cy="3522345"/>
        </p:xfrm>
        <a:graphic>
          <a:graphicData uri="http://schemas.openxmlformats.org/drawingml/2006/table">
            <a:tbl>
              <a:tblPr/>
              <a:tblGrid>
                <a:gridCol w="6096000"/>
                <a:gridCol w="3962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18796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Weekly Sales per Sq.Ft.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$	11.77	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Annual Sales per Sq.Ft.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$	612.04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Rent as percent of Sales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	3.18%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Annual Sq.Ft. rental (Avg)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$	19.46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Annual Sq. Ft. Site Rent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796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19288" algn="dec"/>
                        </a:tabLst>
                      </a:pPr>
                      <a:r>
                        <a:rPr kumimoji="0" lang="en-US" sz="3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$	25.00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1530" name="Content Placeholder 2"/>
          <p:cNvSpPr>
            <a:spLocks/>
          </p:cNvSpPr>
          <p:nvPr/>
        </p:nvSpPr>
        <p:spPr bwMode="auto">
          <a:xfrm>
            <a:off x="2362200" y="7620000"/>
            <a:ext cx="464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8101" tIns="94051" rIns="188101" bIns="94051"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  <a:buFont typeface="Wingdings" pitchFamily="84" charset="2"/>
              <a:buNone/>
            </a:pPr>
            <a:r>
              <a:rPr lang="en-US" sz="3600"/>
              <a:t>Area of influence</a:t>
            </a:r>
          </a:p>
          <a:p>
            <a:pPr marL="457200" indent="-457200">
              <a:spcBef>
                <a:spcPct val="20000"/>
              </a:spcBef>
              <a:buFont typeface="Wingdings" pitchFamily="84" charset="2"/>
              <a:buChar char="§"/>
            </a:pPr>
            <a:endParaRPr lang="en-US" sz="3600"/>
          </a:p>
        </p:txBody>
      </p:sp>
      <p:pic>
        <p:nvPicPr>
          <p:cNvPr id="21531" name="Picture 3" descr="C:\Users\Lesa Rozmarek\Documents\My Dropbox\Real Estate Development\Semester Project\slides\presentation 1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828800"/>
            <a:ext cx="8915400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1935</TotalTime>
  <Words>1479</Words>
  <Application>Microsoft Macintosh PowerPoint</Application>
  <PresentationFormat>Custom</PresentationFormat>
  <Paragraphs>216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Acrobat Document</vt:lpstr>
      <vt:lpstr>Hudson’s Site</vt:lpstr>
      <vt:lpstr>Objectives</vt:lpstr>
      <vt:lpstr>Downtown Detroit</vt:lpstr>
      <vt:lpstr>Previous Presentation</vt:lpstr>
      <vt:lpstr>Sociographic Information</vt:lpstr>
      <vt:lpstr>Education Use</vt:lpstr>
      <vt:lpstr>The Residences at 1200 Woodward</vt:lpstr>
      <vt:lpstr>Effect of Site Rent</vt:lpstr>
      <vt:lpstr>Grocery Economics </vt:lpstr>
      <vt:lpstr>Residential Economics</vt:lpstr>
      <vt:lpstr>Creating the 100% Location</vt:lpstr>
      <vt:lpstr>Space Allocation &amp; Cash Flow</vt:lpstr>
      <vt:lpstr>Pro Forma</vt:lpstr>
      <vt:lpstr>PowerPoint Presentation</vt:lpstr>
      <vt:lpstr>Citations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Ryan Grabow</dc:creator>
  <cp:lastModifiedBy>Lesa Rozmarek</cp:lastModifiedBy>
  <cp:revision>115</cp:revision>
  <dcterms:created xsi:type="dcterms:W3CDTF">2010-12-03T05:53:01Z</dcterms:created>
  <dcterms:modified xsi:type="dcterms:W3CDTF">2010-12-08T15:57:56Z</dcterms:modified>
</cp:coreProperties>
</file>