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57" r:id="rId5"/>
    <p:sldId id="261" r:id="rId6"/>
    <p:sldId id="267" r:id="rId7"/>
    <p:sldId id="262" r:id="rId8"/>
    <p:sldId id="264" r:id="rId9"/>
    <p:sldId id="265" r:id="rId10"/>
    <p:sldId id="266" r:id="rId11"/>
    <p:sldId id="269" r:id="rId12"/>
    <p:sldId id="268" r:id="rId13"/>
  </p:sldIdLst>
  <p:sldSz cx="21945600" cy="10972800"/>
  <p:notesSz cx="9144000" cy="6858000"/>
  <p:defaultTextStyle>
    <a:defPPr>
      <a:defRPr lang="en-US"/>
    </a:defPPr>
    <a:lvl1pPr marL="0" algn="l" defTabSz="1881012" rtl="0" eaLnBrk="1" latinLnBrk="0" hangingPunct="1">
      <a:defRPr sz="3700" kern="1200">
        <a:solidFill>
          <a:schemeClr val="tx1"/>
        </a:solidFill>
        <a:latin typeface="+mn-lt"/>
        <a:ea typeface="+mn-ea"/>
        <a:cs typeface="+mn-cs"/>
      </a:defRPr>
    </a:lvl1pPr>
    <a:lvl2pPr marL="940506" algn="l" defTabSz="1881012" rtl="0" eaLnBrk="1" latinLnBrk="0" hangingPunct="1">
      <a:defRPr sz="3700" kern="1200">
        <a:solidFill>
          <a:schemeClr val="tx1"/>
        </a:solidFill>
        <a:latin typeface="+mn-lt"/>
        <a:ea typeface="+mn-ea"/>
        <a:cs typeface="+mn-cs"/>
      </a:defRPr>
    </a:lvl2pPr>
    <a:lvl3pPr marL="1881012" algn="l" defTabSz="1881012" rtl="0" eaLnBrk="1" latinLnBrk="0" hangingPunct="1">
      <a:defRPr sz="3700" kern="1200">
        <a:solidFill>
          <a:schemeClr val="tx1"/>
        </a:solidFill>
        <a:latin typeface="+mn-lt"/>
        <a:ea typeface="+mn-ea"/>
        <a:cs typeface="+mn-cs"/>
      </a:defRPr>
    </a:lvl3pPr>
    <a:lvl4pPr marL="2821518" algn="l" defTabSz="1881012" rtl="0" eaLnBrk="1" latinLnBrk="0" hangingPunct="1">
      <a:defRPr sz="3700" kern="1200">
        <a:solidFill>
          <a:schemeClr val="tx1"/>
        </a:solidFill>
        <a:latin typeface="+mn-lt"/>
        <a:ea typeface="+mn-ea"/>
        <a:cs typeface="+mn-cs"/>
      </a:defRPr>
    </a:lvl4pPr>
    <a:lvl5pPr marL="3762024" algn="l" defTabSz="1881012" rtl="0" eaLnBrk="1" latinLnBrk="0" hangingPunct="1">
      <a:defRPr sz="3700" kern="1200">
        <a:solidFill>
          <a:schemeClr val="tx1"/>
        </a:solidFill>
        <a:latin typeface="+mn-lt"/>
        <a:ea typeface="+mn-ea"/>
        <a:cs typeface="+mn-cs"/>
      </a:defRPr>
    </a:lvl5pPr>
    <a:lvl6pPr marL="4702531" algn="l" defTabSz="1881012" rtl="0" eaLnBrk="1" latinLnBrk="0" hangingPunct="1">
      <a:defRPr sz="3700" kern="1200">
        <a:solidFill>
          <a:schemeClr val="tx1"/>
        </a:solidFill>
        <a:latin typeface="+mn-lt"/>
        <a:ea typeface="+mn-ea"/>
        <a:cs typeface="+mn-cs"/>
      </a:defRPr>
    </a:lvl6pPr>
    <a:lvl7pPr marL="5643037" algn="l" defTabSz="1881012" rtl="0" eaLnBrk="1" latinLnBrk="0" hangingPunct="1">
      <a:defRPr sz="3700" kern="1200">
        <a:solidFill>
          <a:schemeClr val="tx1"/>
        </a:solidFill>
        <a:latin typeface="+mn-lt"/>
        <a:ea typeface="+mn-ea"/>
        <a:cs typeface="+mn-cs"/>
      </a:defRPr>
    </a:lvl7pPr>
    <a:lvl8pPr marL="6583543" algn="l" defTabSz="1881012" rtl="0" eaLnBrk="1" latinLnBrk="0" hangingPunct="1">
      <a:defRPr sz="3700" kern="1200">
        <a:solidFill>
          <a:schemeClr val="tx1"/>
        </a:solidFill>
        <a:latin typeface="+mn-lt"/>
        <a:ea typeface="+mn-ea"/>
        <a:cs typeface="+mn-cs"/>
      </a:defRPr>
    </a:lvl8pPr>
    <a:lvl9pPr marL="7524049" algn="l" defTabSz="1881012" rtl="0" eaLnBrk="1" latinLnBrk="0" hangingPunct="1">
      <a:defRPr sz="37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Grabow" initials="RG" lastIdx="7"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2" autoAdjust="0"/>
    <p:restoredTop sz="94660"/>
  </p:normalViewPr>
  <p:slideViewPr>
    <p:cSldViewPr>
      <p:cViewPr>
        <p:scale>
          <a:sx n="50" d="100"/>
          <a:sy n="50" d="100"/>
        </p:scale>
        <p:origin x="-30" y="-636"/>
      </p:cViewPr>
      <p:guideLst>
        <p:guide orient="horz" pos="3456"/>
        <p:guide pos="69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Grabow\LTU-RE\Project\Proforma\IncomevCostsbyNumFlo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3600" baseline="0">
                <a:latin typeface="Arial" pitchFamily="34" charset="0"/>
                <a:cs typeface="Arial" pitchFamily="34" charset="0"/>
              </a:defRPr>
            </a:pPr>
            <a:r>
              <a:rPr lang="en-US" sz="3600" baseline="0" dirty="0" smtClean="0">
                <a:latin typeface="Arial" pitchFamily="34" charset="0"/>
                <a:cs typeface="Arial" pitchFamily="34" charset="0"/>
              </a:rPr>
              <a:t>Square Foot Costs For x Floors</a:t>
            </a:r>
            <a:endParaRPr lang="en-US" sz="3600" baseline="0" dirty="0">
              <a:latin typeface="Arial" pitchFamily="34" charset="0"/>
              <a:cs typeface="Arial" pitchFamily="34" charset="0"/>
            </a:endParaRPr>
          </a:p>
        </c:rich>
      </c:tx>
      <c:layout>
        <c:manualLayout>
          <c:xMode val="edge"/>
          <c:yMode val="edge"/>
          <c:x val="0.12720472440944883"/>
          <c:y val="1.5037541413880641E-2"/>
        </c:manualLayout>
      </c:layout>
    </c:title>
    <c:plotArea>
      <c:layout>
        <c:manualLayout>
          <c:layoutTarget val="inner"/>
          <c:xMode val="edge"/>
          <c:yMode val="edge"/>
          <c:x val="0.13126128360567799"/>
          <c:y val="0.12364396954331444"/>
          <c:w val="0.66428912055007217"/>
          <c:h val="0.71938801866640401"/>
        </c:manualLayout>
      </c:layout>
      <c:scatterChart>
        <c:scatterStyle val="smoothMarker"/>
        <c:ser>
          <c:idx val="0"/>
          <c:order val="0"/>
          <c:tx>
            <c:strRef>
              <c:f>'Income vs Cost'!$B$1</c:f>
              <c:strCache>
                <c:ptCount val="1"/>
                <c:pt idx="0">
                  <c:v>Site rent per floor</c:v>
                </c:pt>
              </c:strCache>
            </c:strRef>
          </c:tx>
          <c:spPr>
            <a:ln w="50800">
              <a:solidFill>
                <a:schemeClr val="tx1"/>
              </a:solidFill>
            </a:ln>
          </c:spPr>
          <c:marker>
            <c:symbol val="none"/>
          </c:marker>
          <c:xVal>
            <c:numRef>
              <c:f>'Income vs Cost'!$A$2:$A$24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25</c:v>
                </c:pt>
                <c:pt idx="21">
                  <c:v>30</c:v>
                </c:pt>
                <c:pt idx="22">
                  <c:v>40</c:v>
                </c:pt>
              </c:numCache>
            </c:numRef>
          </c:xVal>
          <c:yVal>
            <c:numRef>
              <c:f>'Income vs Cost'!$B$2:$B$24</c:f>
              <c:numCache>
                <c:formatCode>General</c:formatCode>
                <c:ptCount val="23"/>
                <c:pt idx="0">
                  <c:v>25</c:v>
                </c:pt>
                <c:pt idx="1">
                  <c:v>12.5</c:v>
                </c:pt>
                <c:pt idx="2">
                  <c:v>8.3333333333333339</c:v>
                </c:pt>
                <c:pt idx="3">
                  <c:v>6.25</c:v>
                </c:pt>
                <c:pt idx="4">
                  <c:v>5</c:v>
                </c:pt>
                <c:pt idx="5">
                  <c:v>4.166666666666667</c:v>
                </c:pt>
                <c:pt idx="6">
                  <c:v>3.5714285714285716</c:v>
                </c:pt>
                <c:pt idx="7">
                  <c:v>3.125</c:v>
                </c:pt>
                <c:pt idx="8">
                  <c:v>2.7777777777777777</c:v>
                </c:pt>
                <c:pt idx="9">
                  <c:v>2.5</c:v>
                </c:pt>
                <c:pt idx="10">
                  <c:v>2.2727272727272729</c:v>
                </c:pt>
                <c:pt idx="11">
                  <c:v>2.0833333333333335</c:v>
                </c:pt>
                <c:pt idx="12">
                  <c:v>1.9230769230769231</c:v>
                </c:pt>
                <c:pt idx="13">
                  <c:v>1.7857142857142858</c:v>
                </c:pt>
                <c:pt idx="14">
                  <c:v>1.6666666666666667</c:v>
                </c:pt>
                <c:pt idx="15">
                  <c:v>1.5625</c:v>
                </c:pt>
                <c:pt idx="16">
                  <c:v>1.4705882352941178</c:v>
                </c:pt>
                <c:pt idx="17">
                  <c:v>1.3888888888888888</c:v>
                </c:pt>
                <c:pt idx="18">
                  <c:v>1.3157894736842106</c:v>
                </c:pt>
                <c:pt idx="19">
                  <c:v>1.25</c:v>
                </c:pt>
                <c:pt idx="20">
                  <c:v>1</c:v>
                </c:pt>
                <c:pt idx="21">
                  <c:v>0.83333333333333337</c:v>
                </c:pt>
                <c:pt idx="22">
                  <c:v>0.625</c:v>
                </c:pt>
              </c:numCache>
            </c:numRef>
          </c:yVal>
          <c:smooth val="1"/>
        </c:ser>
        <c:ser>
          <c:idx val="1"/>
          <c:order val="1"/>
          <c:tx>
            <c:strRef>
              <c:f>'Income vs Cost'!$C$1</c:f>
              <c:strCache>
                <c:ptCount val="1"/>
                <c:pt idx="0">
                  <c:v>Construction Principle (30yrs)</c:v>
                </c:pt>
              </c:strCache>
            </c:strRef>
          </c:tx>
          <c:spPr>
            <a:ln w="50800"/>
          </c:spPr>
          <c:marker>
            <c:symbol val="none"/>
          </c:marker>
          <c:xVal>
            <c:numRef>
              <c:f>'Income vs Cost'!$A$2:$A$24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25</c:v>
                </c:pt>
                <c:pt idx="21">
                  <c:v>30</c:v>
                </c:pt>
                <c:pt idx="22">
                  <c:v>40</c:v>
                </c:pt>
              </c:numCache>
            </c:numRef>
          </c:xVal>
          <c:yVal>
            <c:numRef>
              <c:f>'Income vs Cost'!$C$2:$C$24</c:f>
              <c:numCache>
                <c:formatCode>General</c:formatCode>
                <c:ptCount val="23"/>
                <c:pt idx="0">
                  <c:v>30.333333333333332</c:v>
                </c:pt>
                <c:pt idx="1">
                  <c:v>17.833333333333332</c:v>
                </c:pt>
                <c:pt idx="2">
                  <c:v>13.666666666666668</c:v>
                </c:pt>
                <c:pt idx="3">
                  <c:v>11.583333333333332</c:v>
                </c:pt>
                <c:pt idx="4">
                  <c:v>10.333333333333332</c:v>
                </c:pt>
                <c:pt idx="5">
                  <c:v>9.5</c:v>
                </c:pt>
                <c:pt idx="6">
                  <c:v>8.9047619047619051</c:v>
                </c:pt>
                <c:pt idx="7">
                  <c:v>8.4583333333333321</c:v>
                </c:pt>
                <c:pt idx="8">
                  <c:v>8.1111111111111107</c:v>
                </c:pt>
                <c:pt idx="9">
                  <c:v>7.833333333333333</c:v>
                </c:pt>
                <c:pt idx="10">
                  <c:v>7.6060606060606055</c:v>
                </c:pt>
                <c:pt idx="11">
                  <c:v>7.4166666666666661</c:v>
                </c:pt>
                <c:pt idx="12">
                  <c:v>7.2564102564102564</c:v>
                </c:pt>
                <c:pt idx="13">
                  <c:v>7.1190476190476186</c:v>
                </c:pt>
                <c:pt idx="14">
                  <c:v>7</c:v>
                </c:pt>
                <c:pt idx="15">
                  <c:v>6.895833333333333</c:v>
                </c:pt>
                <c:pt idx="16">
                  <c:v>6.8039215686274508</c:v>
                </c:pt>
                <c:pt idx="17">
                  <c:v>6.7222222222222214</c:v>
                </c:pt>
                <c:pt idx="18">
                  <c:v>6.6491228070175437</c:v>
                </c:pt>
                <c:pt idx="19">
                  <c:v>6.583333333333333</c:v>
                </c:pt>
                <c:pt idx="20">
                  <c:v>6.333333333333333</c:v>
                </c:pt>
                <c:pt idx="21">
                  <c:v>6.1666666666666661</c:v>
                </c:pt>
                <c:pt idx="22">
                  <c:v>5.958333333333333</c:v>
                </c:pt>
              </c:numCache>
            </c:numRef>
          </c:yVal>
          <c:smooth val="1"/>
        </c:ser>
        <c:ser>
          <c:idx val="2"/>
          <c:order val="2"/>
          <c:tx>
            <c:strRef>
              <c:f>'Income vs Cost'!$D$1</c:f>
              <c:strCache>
                <c:ptCount val="1"/>
                <c:pt idx="0">
                  <c:v>Financing 5%</c:v>
                </c:pt>
              </c:strCache>
            </c:strRef>
          </c:tx>
          <c:spPr>
            <a:ln w="50800"/>
          </c:spPr>
          <c:marker>
            <c:symbol val="none"/>
          </c:marker>
          <c:xVal>
            <c:numRef>
              <c:f>'Income vs Cost'!$A$2:$A$24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25</c:v>
                </c:pt>
                <c:pt idx="21">
                  <c:v>30</c:v>
                </c:pt>
                <c:pt idx="22">
                  <c:v>40</c:v>
                </c:pt>
              </c:numCache>
            </c:numRef>
          </c:xVal>
          <c:yVal>
            <c:numRef>
              <c:f>'Income vs Cost'!$D$2:$D$24</c:f>
              <c:numCache>
                <c:formatCode>General</c:formatCode>
                <c:ptCount val="23"/>
                <c:pt idx="0">
                  <c:v>35.306975161833094</c:v>
                </c:pt>
                <c:pt idx="1">
                  <c:v>22.806975161833098</c:v>
                </c:pt>
                <c:pt idx="2">
                  <c:v>18.640308495166433</c:v>
                </c:pt>
                <c:pt idx="3">
                  <c:v>16.556975161833098</c:v>
                </c:pt>
                <c:pt idx="4">
                  <c:v>15.306975161833098</c:v>
                </c:pt>
                <c:pt idx="5">
                  <c:v>14.473641828499765</c:v>
                </c:pt>
                <c:pt idx="6">
                  <c:v>13.878403733261671</c:v>
                </c:pt>
                <c:pt idx="7">
                  <c:v>13.431975161833098</c:v>
                </c:pt>
                <c:pt idx="8">
                  <c:v>13.084752939610876</c:v>
                </c:pt>
                <c:pt idx="9">
                  <c:v>12.806975161833098</c:v>
                </c:pt>
                <c:pt idx="10">
                  <c:v>12.579702434560371</c:v>
                </c:pt>
                <c:pt idx="11">
                  <c:v>12.390308495166432</c:v>
                </c:pt>
                <c:pt idx="12">
                  <c:v>12.230052084910021</c:v>
                </c:pt>
                <c:pt idx="13">
                  <c:v>12.092689447547384</c:v>
                </c:pt>
                <c:pt idx="14">
                  <c:v>11.973641828499765</c:v>
                </c:pt>
                <c:pt idx="15">
                  <c:v>11.869475161833098</c:v>
                </c:pt>
                <c:pt idx="16">
                  <c:v>11.777563397127217</c:v>
                </c:pt>
                <c:pt idx="17">
                  <c:v>11.695864050721987</c:v>
                </c:pt>
                <c:pt idx="18">
                  <c:v>11.62276463551731</c:v>
                </c:pt>
                <c:pt idx="19">
                  <c:v>11.556975161833098</c:v>
                </c:pt>
                <c:pt idx="20">
                  <c:v>11.306975161833098</c:v>
                </c:pt>
                <c:pt idx="21">
                  <c:v>11.140308495166432</c:v>
                </c:pt>
                <c:pt idx="22">
                  <c:v>10.931975161833098</c:v>
                </c:pt>
              </c:numCache>
            </c:numRef>
          </c:yVal>
          <c:smooth val="1"/>
        </c:ser>
        <c:ser>
          <c:idx val="3"/>
          <c:order val="3"/>
          <c:tx>
            <c:strRef>
              <c:f>'Income vs Cost'!$E$1</c:f>
              <c:strCache>
                <c:ptCount val="1"/>
                <c:pt idx="0">
                  <c:v>Financing 10%</c:v>
                </c:pt>
              </c:strCache>
            </c:strRef>
          </c:tx>
          <c:spPr>
            <a:ln w="44450">
              <a:solidFill>
                <a:schemeClr val="accent3"/>
              </a:solidFill>
              <a:prstDash val="dash"/>
            </a:ln>
          </c:spPr>
          <c:marker>
            <c:symbol val="none"/>
          </c:marker>
          <c:xVal>
            <c:numRef>
              <c:f>'Income vs Cost'!$A$2:$A$24</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25</c:v>
                </c:pt>
                <c:pt idx="21">
                  <c:v>30</c:v>
                </c:pt>
                <c:pt idx="22">
                  <c:v>40</c:v>
                </c:pt>
              </c:numCache>
            </c:numRef>
          </c:xVal>
          <c:yVal>
            <c:numRef>
              <c:f>'Income vs Cost'!$E$2:$E$24</c:f>
              <c:numCache>
                <c:formatCode>General</c:formatCode>
                <c:ptCount val="23"/>
                <c:pt idx="0">
                  <c:v>40.280616990332859</c:v>
                </c:pt>
                <c:pt idx="1">
                  <c:v>27.780616990332863</c:v>
                </c:pt>
                <c:pt idx="2">
                  <c:v>23.613950323666199</c:v>
                </c:pt>
                <c:pt idx="3">
                  <c:v>21.530616990332863</c:v>
                </c:pt>
                <c:pt idx="4">
                  <c:v>20.280616990332863</c:v>
                </c:pt>
                <c:pt idx="5">
                  <c:v>19.447283656999531</c:v>
                </c:pt>
                <c:pt idx="6">
                  <c:v>18.852045561761436</c:v>
                </c:pt>
                <c:pt idx="7">
                  <c:v>18.405616990332863</c:v>
                </c:pt>
                <c:pt idx="8">
                  <c:v>18.058394768110642</c:v>
                </c:pt>
                <c:pt idx="9">
                  <c:v>17.780616990332863</c:v>
                </c:pt>
                <c:pt idx="10">
                  <c:v>17.553344263060136</c:v>
                </c:pt>
                <c:pt idx="11">
                  <c:v>17.363950323666195</c:v>
                </c:pt>
                <c:pt idx="12">
                  <c:v>17.203693913409786</c:v>
                </c:pt>
                <c:pt idx="13">
                  <c:v>17.066331276047151</c:v>
                </c:pt>
                <c:pt idx="14">
                  <c:v>16.947283656999531</c:v>
                </c:pt>
                <c:pt idx="15">
                  <c:v>16.843116990332863</c:v>
                </c:pt>
                <c:pt idx="16">
                  <c:v>16.751205225626983</c:v>
                </c:pt>
                <c:pt idx="17">
                  <c:v>16.669505879221752</c:v>
                </c:pt>
                <c:pt idx="18">
                  <c:v>16.596406464017075</c:v>
                </c:pt>
                <c:pt idx="19">
                  <c:v>16.530616990332863</c:v>
                </c:pt>
                <c:pt idx="20">
                  <c:v>16.280616990332863</c:v>
                </c:pt>
                <c:pt idx="21">
                  <c:v>16.113950323666195</c:v>
                </c:pt>
                <c:pt idx="22">
                  <c:v>15.905616990332863</c:v>
                </c:pt>
              </c:numCache>
            </c:numRef>
          </c:yVal>
          <c:smooth val="1"/>
        </c:ser>
        <c:axId val="72336128"/>
        <c:axId val="72338432"/>
      </c:scatterChart>
      <c:valAx>
        <c:axId val="72336128"/>
        <c:scaling>
          <c:orientation val="minMax"/>
          <c:max val="40"/>
          <c:min val="0"/>
        </c:scaling>
        <c:axPos val="b"/>
        <c:majorGridlines/>
        <c:minorGridlines/>
        <c:title>
          <c:tx>
            <c:rich>
              <a:bodyPr/>
              <a:lstStyle/>
              <a:p>
                <a:pPr>
                  <a:defRPr sz="2400" baseline="0"/>
                </a:pPr>
                <a:r>
                  <a:rPr lang="en-US" sz="2400" baseline="0"/>
                  <a:t>Floors</a:t>
                </a:r>
              </a:p>
            </c:rich>
          </c:tx>
          <c:layout/>
        </c:title>
        <c:numFmt formatCode="General" sourceLinked="1"/>
        <c:minorTickMark val="in"/>
        <c:tickLblPos val="nextTo"/>
        <c:txPr>
          <a:bodyPr/>
          <a:lstStyle/>
          <a:p>
            <a:pPr>
              <a:defRPr sz="2400" baseline="0"/>
            </a:pPr>
            <a:endParaRPr lang="en-US"/>
          </a:p>
        </c:txPr>
        <c:crossAx val="72338432"/>
        <c:crosses val="autoZero"/>
        <c:crossBetween val="midCat"/>
        <c:majorUnit val="5"/>
      </c:valAx>
      <c:valAx>
        <c:axId val="72338432"/>
        <c:scaling>
          <c:orientation val="minMax"/>
        </c:scaling>
        <c:axPos val="l"/>
        <c:majorGridlines/>
        <c:title>
          <c:tx>
            <c:rich>
              <a:bodyPr rot="-5400000" vert="horz"/>
              <a:lstStyle/>
              <a:p>
                <a:pPr>
                  <a:defRPr sz="2400" baseline="0"/>
                </a:pPr>
                <a:r>
                  <a:rPr lang="en-US" sz="2400" baseline="0"/>
                  <a:t>Dollars per Sq. Ft.</a:t>
                </a:r>
              </a:p>
            </c:rich>
          </c:tx>
          <c:layout/>
        </c:title>
        <c:numFmt formatCode="General" sourceLinked="1"/>
        <c:tickLblPos val="nextTo"/>
        <c:txPr>
          <a:bodyPr/>
          <a:lstStyle/>
          <a:p>
            <a:pPr>
              <a:defRPr sz="2400"/>
            </a:pPr>
            <a:endParaRPr lang="en-US"/>
          </a:p>
        </c:txPr>
        <c:crossAx val="72336128"/>
        <c:crosses val="autoZero"/>
        <c:crossBetween val="midCat"/>
      </c:valAx>
    </c:plotArea>
    <c:legend>
      <c:legendPos val="r"/>
      <c:layout>
        <c:manualLayout>
          <c:xMode val="edge"/>
          <c:yMode val="edge"/>
          <c:x val="0.80977302133008022"/>
          <c:y val="0.39249956972591543"/>
          <c:w val="0.16422424309637351"/>
          <c:h val="0.36148097112860927"/>
        </c:manualLayout>
      </c:layout>
      <c:txPr>
        <a:bodyPr/>
        <a:lstStyle/>
        <a:p>
          <a:pPr>
            <a:defRPr sz="2000" baseline="0"/>
          </a:pPr>
          <a:endParaRPr lang="en-US"/>
        </a:p>
      </c:txPr>
    </c:legend>
    <c:plotVisOnly val="1"/>
  </c:chart>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0-12-03T03:39:35.773" idx="3">
    <p:pos x="10" y="10"/>
    <p:text>A good site shot would work well here.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12-03T03:05:59.434" idx="2">
    <p:pos x="13934" y="90"/>
    <p:text>We would want a good clean map highlighting we are near the middle of the CBD, location of districts, people mover, possibility of light rail.</p:text>
  </p:cm>
  <p:cm authorId="0" dt="2010-12-03T15:56:30.543" idx="4">
    <p:pos x="10" y="10"/>
    <p:text>Need to relabel Lines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12-04T14:37:30.356" idx="5">
    <p:pos x="10" y="10"/>
    <p:text>This slide indicates the perception of Detroit. The discussions of residential + school would indicate we are moving towards a family orientation, primarily the 'Trendy Adults' as they have children.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12-05T17:43:19.076" idx="6">
    <p:pos x="12898" y="1486"/>
    <p:text>http://detnews.com/article/20080723/SPECIAL01/80723001/1459/special03/Michigan-2009-per-pupil-funding-by-district?appSession=652271726727921&amp;RecordID=&amp;PageID=2&amp;PrevPageID=1&amp;cpipage=2&amp;CPISortType=&amp;CPIorderBy=
</p:text>
  </p:cm>
  <p:cm authorId="0" dt="2010-12-05T17:53:24.419" idx="7">
    <p:pos x="12970" y="2590"/>
    <p:text>Related Items: Show Related Items
Click on any of the links below to perform a new search
Title:	Gross Square Feet Per Student. IssueTrak: A CEFPI Brief on Educational Facility Issues.
Authors:	Wohlers, Art
Descriptors:	Class Size; Educational Facilities Design; Educational Facilities Planning; Elementary Secondary Education; Interior Space; Public Schools; School Space
Source:	N/A
Peer-Reviewed:	N/A
Publisher:	Web site: http://www.cefpi.com/cefpi/issue/issue2.html
Publication Date:	1995-11-00
Pages:	7
Pub Types:	Guides - Non-Classroom; Reports - Descriptive
Abstract:	The Council of Educational Facility Planners International regularly provides the recommended number of gross square feet (gsf) per student figures. This report provides revised numbers based on responses from its Design Portfolio winners over the past 5 years. Average national averages of square footage space per student for Canada and the continental United States reveal the following ranges: 70.1 to 111.5 gsf for elementary schools buildings; 81.2 to 154.4 gsf for middle schools buildings; and 101.9 to 160.7 gsf for high schools buildings. It also discusses issues about the importance of class size and the implications for educational facility planners; and the factors influencing the area per student, including program characteristics, number of students, and student characteristics. (GR)</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2501A-DF8A-4790-9D83-71CBC932D39B}" type="doc">
      <dgm:prSet loTypeId="urn:microsoft.com/office/officeart/2005/8/layout/venn1" loCatId="relationship" qsTypeId="urn:microsoft.com/office/officeart/2005/8/quickstyle/simple1" qsCatId="simple" csTypeId="urn:microsoft.com/office/officeart/2005/8/colors/accent1_2" csCatId="accent1" phldr="1"/>
      <dgm:spPr/>
    </dgm:pt>
    <dgm:pt modelId="{CCA2E511-1C63-4087-88D8-19184AA38512}">
      <dgm:prSet phldrT="[Text]"/>
      <dgm:spPr/>
      <dgm:t>
        <a:bodyPr/>
        <a:lstStyle/>
        <a:p>
          <a:r>
            <a:rPr lang="en-US" dirty="0" smtClean="0"/>
            <a:t>Grocery</a:t>
          </a:r>
          <a:endParaRPr lang="en-US" dirty="0"/>
        </a:p>
      </dgm:t>
    </dgm:pt>
    <dgm:pt modelId="{2D8D6A5C-0FBD-4591-A2FD-AFA9E26A51D5}" type="parTrans" cxnId="{144ABD34-776B-4BB9-B856-709E76BC8A34}">
      <dgm:prSet/>
      <dgm:spPr/>
      <dgm:t>
        <a:bodyPr/>
        <a:lstStyle/>
        <a:p>
          <a:endParaRPr lang="en-US"/>
        </a:p>
      </dgm:t>
    </dgm:pt>
    <dgm:pt modelId="{A03001B5-4FFF-4229-B6F2-BB742FFE4029}" type="sibTrans" cxnId="{144ABD34-776B-4BB9-B856-709E76BC8A34}">
      <dgm:prSet/>
      <dgm:spPr/>
      <dgm:t>
        <a:bodyPr/>
        <a:lstStyle/>
        <a:p>
          <a:endParaRPr lang="en-US"/>
        </a:p>
      </dgm:t>
    </dgm:pt>
    <dgm:pt modelId="{554B0856-F787-4FC2-B7AE-5E156B32C214}">
      <dgm:prSet phldrT="[Text]"/>
      <dgm:spPr/>
      <dgm:t>
        <a:bodyPr/>
        <a:lstStyle/>
        <a:p>
          <a:r>
            <a:rPr lang="en-US" dirty="0" smtClean="0"/>
            <a:t>Educational</a:t>
          </a:r>
          <a:endParaRPr lang="en-US" dirty="0"/>
        </a:p>
      </dgm:t>
    </dgm:pt>
    <dgm:pt modelId="{9221057F-53F7-45EC-84DC-4EA9BF6AE663}" type="parTrans" cxnId="{D6617270-6EE2-4960-B69C-592345ABF708}">
      <dgm:prSet/>
      <dgm:spPr/>
      <dgm:t>
        <a:bodyPr/>
        <a:lstStyle/>
        <a:p>
          <a:endParaRPr lang="en-US"/>
        </a:p>
      </dgm:t>
    </dgm:pt>
    <dgm:pt modelId="{B010876C-16D6-4CB9-8F9F-0A241E23817B}" type="sibTrans" cxnId="{D6617270-6EE2-4960-B69C-592345ABF708}">
      <dgm:prSet/>
      <dgm:spPr/>
      <dgm:t>
        <a:bodyPr/>
        <a:lstStyle/>
        <a:p>
          <a:endParaRPr lang="en-US"/>
        </a:p>
      </dgm:t>
    </dgm:pt>
    <dgm:pt modelId="{D765679E-F34E-420E-AA19-B2315D83FA01}">
      <dgm:prSet phldrT="[Text]"/>
      <dgm:spPr/>
      <dgm:t>
        <a:bodyPr/>
        <a:lstStyle/>
        <a:p>
          <a:r>
            <a:rPr lang="en-US" dirty="0" smtClean="0"/>
            <a:t>Residential</a:t>
          </a:r>
          <a:endParaRPr lang="en-US" dirty="0"/>
        </a:p>
      </dgm:t>
    </dgm:pt>
    <dgm:pt modelId="{5317C0A6-52F7-48C9-9E3A-2513404C90BA}" type="parTrans" cxnId="{E7CFE94D-30E0-41DE-B669-98BD0A966B85}">
      <dgm:prSet/>
      <dgm:spPr/>
      <dgm:t>
        <a:bodyPr/>
        <a:lstStyle/>
        <a:p>
          <a:endParaRPr lang="en-US"/>
        </a:p>
      </dgm:t>
    </dgm:pt>
    <dgm:pt modelId="{5DF6F4FD-1B8D-4E65-91F1-34ED0B4247E2}" type="sibTrans" cxnId="{E7CFE94D-30E0-41DE-B669-98BD0A966B85}">
      <dgm:prSet/>
      <dgm:spPr/>
      <dgm:t>
        <a:bodyPr/>
        <a:lstStyle/>
        <a:p>
          <a:endParaRPr lang="en-US"/>
        </a:p>
      </dgm:t>
    </dgm:pt>
    <dgm:pt modelId="{707B10A8-5D44-4D9D-A0FE-887C52D0C5B7}" type="pres">
      <dgm:prSet presAssocID="{A712501A-DF8A-4790-9D83-71CBC932D39B}" presName="compositeShape" presStyleCnt="0">
        <dgm:presLayoutVars>
          <dgm:chMax val="7"/>
          <dgm:dir/>
          <dgm:resizeHandles val="exact"/>
        </dgm:presLayoutVars>
      </dgm:prSet>
      <dgm:spPr/>
    </dgm:pt>
    <dgm:pt modelId="{8977AEBB-E63C-4EC6-B5C7-9B1861EEA8BB}" type="pres">
      <dgm:prSet presAssocID="{CCA2E511-1C63-4087-88D8-19184AA38512}" presName="circ1" presStyleLbl="vennNode1" presStyleIdx="0" presStyleCnt="3"/>
      <dgm:spPr/>
    </dgm:pt>
    <dgm:pt modelId="{C1468A77-2C7D-4802-9DA3-94521C66F34A}" type="pres">
      <dgm:prSet presAssocID="{CCA2E511-1C63-4087-88D8-19184AA38512}" presName="circ1Tx" presStyleLbl="revTx" presStyleIdx="0" presStyleCnt="0">
        <dgm:presLayoutVars>
          <dgm:chMax val="0"/>
          <dgm:chPref val="0"/>
          <dgm:bulletEnabled val="1"/>
        </dgm:presLayoutVars>
      </dgm:prSet>
      <dgm:spPr/>
    </dgm:pt>
    <dgm:pt modelId="{08785F53-05A0-4BD0-9D76-BA0619398ED2}" type="pres">
      <dgm:prSet presAssocID="{554B0856-F787-4FC2-B7AE-5E156B32C214}" presName="circ2" presStyleLbl="vennNode1" presStyleIdx="1" presStyleCnt="3"/>
      <dgm:spPr/>
    </dgm:pt>
    <dgm:pt modelId="{A924EFA3-51BE-48C0-A50D-C721104B94FC}" type="pres">
      <dgm:prSet presAssocID="{554B0856-F787-4FC2-B7AE-5E156B32C214}" presName="circ2Tx" presStyleLbl="revTx" presStyleIdx="0" presStyleCnt="0">
        <dgm:presLayoutVars>
          <dgm:chMax val="0"/>
          <dgm:chPref val="0"/>
          <dgm:bulletEnabled val="1"/>
        </dgm:presLayoutVars>
      </dgm:prSet>
      <dgm:spPr/>
    </dgm:pt>
    <dgm:pt modelId="{04E86583-62A4-495F-A308-DC1BAB6525B4}" type="pres">
      <dgm:prSet presAssocID="{D765679E-F34E-420E-AA19-B2315D83FA01}" presName="circ3" presStyleLbl="vennNode1" presStyleIdx="2" presStyleCnt="3"/>
      <dgm:spPr/>
    </dgm:pt>
    <dgm:pt modelId="{CC0A30AF-6D10-47FC-90D5-AE2D3C412C49}" type="pres">
      <dgm:prSet presAssocID="{D765679E-F34E-420E-AA19-B2315D83FA01}" presName="circ3Tx" presStyleLbl="revTx" presStyleIdx="0" presStyleCnt="0">
        <dgm:presLayoutVars>
          <dgm:chMax val="0"/>
          <dgm:chPref val="0"/>
          <dgm:bulletEnabled val="1"/>
        </dgm:presLayoutVars>
      </dgm:prSet>
      <dgm:spPr/>
    </dgm:pt>
  </dgm:ptLst>
  <dgm:cxnLst>
    <dgm:cxn modelId="{6B792ED7-D7AC-4102-89AB-7F36AEEA809F}" type="presOf" srcId="{D765679E-F34E-420E-AA19-B2315D83FA01}" destId="{CC0A30AF-6D10-47FC-90D5-AE2D3C412C49}" srcOrd="1" destOrd="0" presId="urn:microsoft.com/office/officeart/2005/8/layout/venn1"/>
    <dgm:cxn modelId="{144ABD34-776B-4BB9-B856-709E76BC8A34}" srcId="{A712501A-DF8A-4790-9D83-71CBC932D39B}" destId="{CCA2E511-1C63-4087-88D8-19184AA38512}" srcOrd="0" destOrd="0" parTransId="{2D8D6A5C-0FBD-4591-A2FD-AFA9E26A51D5}" sibTransId="{A03001B5-4FFF-4229-B6F2-BB742FFE4029}"/>
    <dgm:cxn modelId="{5A46E357-AECC-4C34-A9C5-4A6FCEB4B91F}" type="presOf" srcId="{CCA2E511-1C63-4087-88D8-19184AA38512}" destId="{C1468A77-2C7D-4802-9DA3-94521C66F34A}" srcOrd="1" destOrd="0" presId="urn:microsoft.com/office/officeart/2005/8/layout/venn1"/>
    <dgm:cxn modelId="{81632ED6-500F-4340-9129-A7AE6CA1EE84}" type="presOf" srcId="{554B0856-F787-4FC2-B7AE-5E156B32C214}" destId="{08785F53-05A0-4BD0-9D76-BA0619398ED2}" srcOrd="0" destOrd="0" presId="urn:microsoft.com/office/officeart/2005/8/layout/venn1"/>
    <dgm:cxn modelId="{DCB62561-0622-4510-A671-AFB117C1FF45}" type="presOf" srcId="{A712501A-DF8A-4790-9D83-71CBC932D39B}" destId="{707B10A8-5D44-4D9D-A0FE-887C52D0C5B7}" srcOrd="0" destOrd="0" presId="urn:microsoft.com/office/officeart/2005/8/layout/venn1"/>
    <dgm:cxn modelId="{BBD81138-EC07-42DE-88D3-89516D3A96A2}" type="presOf" srcId="{554B0856-F787-4FC2-B7AE-5E156B32C214}" destId="{A924EFA3-51BE-48C0-A50D-C721104B94FC}" srcOrd="1" destOrd="0" presId="urn:microsoft.com/office/officeart/2005/8/layout/venn1"/>
    <dgm:cxn modelId="{E7CFE94D-30E0-41DE-B669-98BD0A966B85}" srcId="{A712501A-DF8A-4790-9D83-71CBC932D39B}" destId="{D765679E-F34E-420E-AA19-B2315D83FA01}" srcOrd="2" destOrd="0" parTransId="{5317C0A6-52F7-48C9-9E3A-2513404C90BA}" sibTransId="{5DF6F4FD-1B8D-4E65-91F1-34ED0B4247E2}"/>
    <dgm:cxn modelId="{3DFE8D23-0966-484B-B486-EBD65B75DD4E}" type="presOf" srcId="{CCA2E511-1C63-4087-88D8-19184AA38512}" destId="{8977AEBB-E63C-4EC6-B5C7-9B1861EEA8BB}" srcOrd="0" destOrd="0" presId="urn:microsoft.com/office/officeart/2005/8/layout/venn1"/>
    <dgm:cxn modelId="{D6617270-6EE2-4960-B69C-592345ABF708}" srcId="{A712501A-DF8A-4790-9D83-71CBC932D39B}" destId="{554B0856-F787-4FC2-B7AE-5E156B32C214}" srcOrd="1" destOrd="0" parTransId="{9221057F-53F7-45EC-84DC-4EA9BF6AE663}" sibTransId="{B010876C-16D6-4CB9-8F9F-0A241E23817B}"/>
    <dgm:cxn modelId="{12C482A5-C70B-4730-A741-C22D8126FA3D}" type="presOf" srcId="{D765679E-F34E-420E-AA19-B2315D83FA01}" destId="{04E86583-62A4-495F-A308-DC1BAB6525B4}" srcOrd="0" destOrd="0" presId="urn:microsoft.com/office/officeart/2005/8/layout/venn1"/>
    <dgm:cxn modelId="{345FB12D-9FFD-4534-A1FF-8637141BE38A}" type="presParOf" srcId="{707B10A8-5D44-4D9D-A0FE-887C52D0C5B7}" destId="{8977AEBB-E63C-4EC6-B5C7-9B1861EEA8BB}" srcOrd="0" destOrd="0" presId="urn:microsoft.com/office/officeart/2005/8/layout/venn1"/>
    <dgm:cxn modelId="{9E7BAB0F-6AC3-40DB-A962-DCFF3D822B0A}" type="presParOf" srcId="{707B10A8-5D44-4D9D-A0FE-887C52D0C5B7}" destId="{C1468A77-2C7D-4802-9DA3-94521C66F34A}" srcOrd="1" destOrd="0" presId="urn:microsoft.com/office/officeart/2005/8/layout/venn1"/>
    <dgm:cxn modelId="{594B6FF4-3EF9-4B9E-B59B-E70FCDB7648C}" type="presParOf" srcId="{707B10A8-5D44-4D9D-A0FE-887C52D0C5B7}" destId="{08785F53-05A0-4BD0-9D76-BA0619398ED2}" srcOrd="2" destOrd="0" presId="urn:microsoft.com/office/officeart/2005/8/layout/venn1"/>
    <dgm:cxn modelId="{5392E0B7-6BD2-485E-ACBE-0F6D9A4C68C4}" type="presParOf" srcId="{707B10A8-5D44-4D9D-A0FE-887C52D0C5B7}" destId="{A924EFA3-51BE-48C0-A50D-C721104B94FC}" srcOrd="3" destOrd="0" presId="urn:microsoft.com/office/officeart/2005/8/layout/venn1"/>
    <dgm:cxn modelId="{4BEFAE91-9251-4055-B89E-B2A41ABAF5EF}" type="presParOf" srcId="{707B10A8-5D44-4D9D-A0FE-887C52D0C5B7}" destId="{04E86583-62A4-495F-A308-DC1BAB6525B4}" srcOrd="4" destOrd="0" presId="urn:microsoft.com/office/officeart/2005/8/layout/venn1"/>
    <dgm:cxn modelId="{253DEB10-87E2-4DFD-9881-7E12FD5CBE22}" type="presParOf" srcId="{707B10A8-5D44-4D9D-A0FE-887C52D0C5B7}" destId="{CC0A30AF-6D10-47FC-90D5-AE2D3C412C49}"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77AEBB-E63C-4EC6-B5C7-9B1861EEA8BB}">
      <dsp:nvSpPr>
        <dsp:cNvPr id="0" name=""/>
        <dsp:cNvSpPr/>
      </dsp:nvSpPr>
      <dsp:spPr>
        <a:xfrm>
          <a:off x="1022097" y="136909"/>
          <a:ext cx="2832604" cy="28326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Grocery</a:t>
          </a:r>
          <a:endParaRPr lang="en-US" sz="2800" kern="1200" dirty="0"/>
        </a:p>
      </dsp:txBody>
      <dsp:txXfrm>
        <a:off x="1399778" y="632614"/>
        <a:ext cx="2077242" cy="1274671"/>
      </dsp:txXfrm>
    </dsp:sp>
    <dsp:sp modelId="{08785F53-05A0-4BD0-9D76-BA0619398ED2}">
      <dsp:nvSpPr>
        <dsp:cNvPr id="0" name=""/>
        <dsp:cNvSpPr/>
      </dsp:nvSpPr>
      <dsp:spPr>
        <a:xfrm>
          <a:off x="2044195" y="1907286"/>
          <a:ext cx="2832604" cy="28326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Educational</a:t>
          </a:r>
          <a:endParaRPr lang="en-US" sz="2800" kern="1200" dirty="0"/>
        </a:p>
      </dsp:txBody>
      <dsp:txXfrm>
        <a:off x="2910500" y="2639042"/>
        <a:ext cx="1699562" cy="1557932"/>
      </dsp:txXfrm>
    </dsp:sp>
    <dsp:sp modelId="{04E86583-62A4-495F-A308-DC1BAB6525B4}">
      <dsp:nvSpPr>
        <dsp:cNvPr id="0" name=""/>
        <dsp:cNvSpPr/>
      </dsp:nvSpPr>
      <dsp:spPr>
        <a:xfrm>
          <a:off x="0" y="1907286"/>
          <a:ext cx="2832604" cy="28326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Residential</a:t>
          </a:r>
          <a:endParaRPr lang="en-US" sz="2800" kern="1200" dirty="0"/>
        </a:p>
      </dsp:txBody>
      <dsp:txXfrm>
        <a:off x="266736" y="2639042"/>
        <a:ext cx="1699562" cy="15579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0" y="457200"/>
            <a:ext cx="1004316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0" y="1600200"/>
            <a:ext cx="10027920" cy="4404360"/>
          </a:xfrm>
        </p:spPr>
        <p:txBody>
          <a:bodyPr/>
          <a:lstStyle>
            <a:lvl1pPr marL="0" indent="0" algn="ctr">
              <a:buNone/>
              <a:defRPr>
                <a:solidFill>
                  <a:schemeClr val="tx1">
                    <a:tint val="75000"/>
                  </a:schemeClr>
                </a:solidFill>
              </a:defRPr>
            </a:lvl1pPr>
            <a:lvl2pPr marL="940506" indent="0" algn="ctr">
              <a:buNone/>
              <a:defRPr>
                <a:solidFill>
                  <a:schemeClr val="tx1">
                    <a:tint val="75000"/>
                  </a:schemeClr>
                </a:solidFill>
              </a:defRPr>
            </a:lvl2pPr>
            <a:lvl3pPr marL="1881012" indent="0" algn="ctr">
              <a:buNone/>
              <a:defRPr>
                <a:solidFill>
                  <a:schemeClr val="tx1">
                    <a:tint val="75000"/>
                  </a:schemeClr>
                </a:solidFill>
              </a:defRPr>
            </a:lvl3pPr>
            <a:lvl4pPr marL="2821518" indent="0" algn="ctr">
              <a:buNone/>
              <a:defRPr>
                <a:solidFill>
                  <a:schemeClr val="tx1">
                    <a:tint val="75000"/>
                  </a:schemeClr>
                </a:solidFill>
              </a:defRPr>
            </a:lvl4pPr>
            <a:lvl5pPr marL="3762024" indent="0" algn="ctr">
              <a:buNone/>
              <a:defRPr>
                <a:solidFill>
                  <a:schemeClr val="tx1">
                    <a:tint val="75000"/>
                  </a:schemeClr>
                </a:solidFill>
              </a:defRPr>
            </a:lvl5pPr>
            <a:lvl6pPr marL="4702531" indent="0" algn="ctr">
              <a:buNone/>
              <a:defRPr>
                <a:solidFill>
                  <a:schemeClr val="tx1">
                    <a:tint val="75000"/>
                  </a:schemeClr>
                </a:solidFill>
              </a:defRPr>
            </a:lvl6pPr>
            <a:lvl7pPr marL="5643037" indent="0" algn="ctr">
              <a:buNone/>
              <a:defRPr>
                <a:solidFill>
                  <a:schemeClr val="tx1">
                    <a:tint val="75000"/>
                  </a:schemeClr>
                </a:solidFill>
              </a:defRPr>
            </a:lvl7pPr>
            <a:lvl8pPr marL="6583543" indent="0" algn="ctr">
              <a:buNone/>
              <a:defRPr>
                <a:solidFill>
                  <a:schemeClr val="tx1">
                    <a:tint val="75000"/>
                  </a:schemeClr>
                </a:solidFill>
              </a:defRPr>
            </a:lvl8pPr>
            <a:lvl9pPr marL="752404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C8D708A-51E2-4817-AD9A-E59C3A8726D3}"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D708A-51E2-4817-AD9A-E59C3A8726D3}"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439422"/>
            <a:ext cx="4937760" cy="93624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280" y="439422"/>
            <a:ext cx="14447520" cy="93624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D708A-51E2-4817-AD9A-E59C3A8726D3}"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C8D708A-51E2-4817-AD9A-E59C3A8726D3}"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0" y="7051041"/>
            <a:ext cx="10058399" cy="2179320"/>
          </a:xfrm>
        </p:spPr>
        <p:txBody>
          <a:bodyPr anchor="t"/>
          <a:lstStyle>
            <a:lvl1pPr algn="l">
              <a:defRPr sz="8200" b="1" cap="all"/>
            </a:lvl1pPr>
          </a:lstStyle>
          <a:p>
            <a:r>
              <a:rPr lang="en-US" smtClean="0"/>
              <a:t>Click to edit Master title style</a:t>
            </a:r>
            <a:endParaRPr lang="en-US"/>
          </a:p>
        </p:txBody>
      </p:sp>
      <p:sp>
        <p:nvSpPr>
          <p:cNvPr id="3" name="Text Placeholder 2"/>
          <p:cNvSpPr>
            <a:spLocks noGrp="1"/>
          </p:cNvSpPr>
          <p:nvPr>
            <p:ph type="body" idx="1"/>
          </p:nvPr>
        </p:nvSpPr>
        <p:spPr>
          <a:xfrm>
            <a:off x="11430000" y="4650742"/>
            <a:ext cx="10058399" cy="2400299"/>
          </a:xfrm>
        </p:spPr>
        <p:txBody>
          <a:bodyPr anchor="b"/>
          <a:lstStyle>
            <a:lvl1pPr marL="0" indent="0">
              <a:buNone/>
              <a:defRPr sz="4100">
                <a:solidFill>
                  <a:schemeClr val="tx1">
                    <a:tint val="75000"/>
                  </a:schemeClr>
                </a:solidFill>
              </a:defRPr>
            </a:lvl1pPr>
            <a:lvl2pPr marL="940506" indent="0">
              <a:buNone/>
              <a:defRPr sz="3700">
                <a:solidFill>
                  <a:schemeClr val="tx1">
                    <a:tint val="75000"/>
                  </a:schemeClr>
                </a:solidFill>
              </a:defRPr>
            </a:lvl2pPr>
            <a:lvl3pPr marL="1881012" indent="0">
              <a:buNone/>
              <a:defRPr sz="3300">
                <a:solidFill>
                  <a:schemeClr val="tx1">
                    <a:tint val="75000"/>
                  </a:schemeClr>
                </a:solidFill>
              </a:defRPr>
            </a:lvl3pPr>
            <a:lvl4pPr marL="2821518" indent="0">
              <a:buNone/>
              <a:defRPr sz="2900">
                <a:solidFill>
                  <a:schemeClr val="tx1">
                    <a:tint val="75000"/>
                  </a:schemeClr>
                </a:solidFill>
              </a:defRPr>
            </a:lvl4pPr>
            <a:lvl5pPr marL="3762024" indent="0">
              <a:buNone/>
              <a:defRPr sz="2900">
                <a:solidFill>
                  <a:schemeClr val="tx1">
                    <a:tint val="75000"/>
                  </a:schemeClr>
                </a:solidFill>
              </a:defRPr>
            </a:lvl5pPr>
            <a:lvl6pPr marL="4702531" indent="0">
              <a:buNone/>
              <a:defRPr sz="2900">
                <a:solidFill>
                  <a:schemeClr val="tx1">
                    <a:tint val="75000"/>
                  </a:schemeClr>
                </a:solidFill>
              </a:defRPr>
            </a:lvl6pPr>
            <a:lvl7pPr marL="5643037" indent="0">
              <a:buNone/>
              <a:defRPr sz="2900">
                <a:solidFill>
                  <a:schemeClr val="tx1">
                    <a:tint val="75000"/>
                  </a:schemeClr>
                </a:solidFill>
              </a:defRPr>
            </a:lvl7pPr>
            <a:lvl8pPr marL="6583543" indent="0">
              <a:buNone/>
              <a:defRPr sz="2900">
                <a:solidFill>
                  <a:schemeClr val="tx1">
                    <a:tint val="75000"/>
                  </a:schemeClr>
                </a:solidFill>
              </a:defRPr>
            </a:lvl8pPr>
            <a:lvl9pPr marL="7524049" indent="0">
              <a:buNone/>
              <a:defRPr sz="2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D708A-51E2-4817-AD9A-E59C3A8726D3}"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81001"/>
            <a:ext cx="10134600" cy="9420862"/>
          </a:xfrm>
        </p:spPr>
        <p:txBody>
          <a:bodyPr/>
          <a:lstStyle>
            <a:lvl1pPr>
              <a:defRPr sz="5800"/>
            </a:lvl1pPr>
            <a:lvl2pPr>
              <a:defRPr sz="49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0" y="1600201"/>
            <a:ext cx="10058400" cy="8201662"/>
          </a:xfrm>
        </p:spPr>
        <p:txBody>
          <a:bodyPr/>
          <a:lstStyle>
            <a:lvl1pPr>
              <a:defRPr sz="5800"/>
            </a:lvl1pPr>
            <a:lvl2pPr>
              <a:defRPr sz="49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D708A-51E2-4817-AD9A-E59C3A8726D3}" type="datetimeFigureOut">
              <a:rPr lang="en-US" smtClean="0"/>
              <a:pPr/>
              <a:t>12/5/2010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10336531" cy="1023619"/>
          </a:xfrm>
        </p:spPr>
        <p:txBody>
          <a:bodyPr anchor="b"/>
          <a:lstStyle>
            <a:lvl1pPr marL="0" indent="0">
              <a:buNone/>
              <a:defRPr sz="4900" b="1"/>
            </a:lvl1pPr>
            <a:lvl2pPr marL="940506" indent="0">
              <a:buNone/>
              <a:defRPr sz="4100" b="1"/>
            </a:lvl2pPr>
            <a:lvl3pPr marL="1881012" indent="0">
              <a:buNone/>
              <a:defRPr sz="3700" b="1"/>
            </a:lvl3pPr>
            <a:lvl4pPr marL="2821518" indent="0">
              <a:buNone/>
              <a:defRPr sz="3300" b="1"/>
            </a:lvl4pPr>
            <a:lvl5pPr marL="3762024" indent="0">
              <a:buNone/>
              <a:defRPr sz="3300" b="1"/>
            </a:lvl5pPr>
            <a:lvl6pPr marL="4702531" indent="0">
              <a:buNone/>
              <a:defRPr sz="3300" b="1"/>
            </a:lvl6pPr>
            <a:lvl7pPr marL="5643037" indent="0">
              <a:buNone/>
              <a:defRPr sz="3300" b="1"/>
            </a:lvl7pPr>
            <a:lvl8pPr marL="6583543" indent="0">
              <a:buNone/>
              <a:defRPr sz="3300" b="1"/>
            </a:lvl8pPr>
            <a:lvl9pPr marL="7524049" indent="0">
              <a:buNone/>
              <a:defRPr sz="3300" b="1"/>
            </a:lvl9pPr>
          </a:lstStyle>
          <a:p>
            <a:pPr lvl="0"/>
            <a:r>
              <a:rPr lang="en-US" dirty="0" smtClean="0"/>
              <a:t>Click to edit Master text styles</a:t>
            </a:r>
          </a:p>
        </p:txBody>
      </p:sp>
      <p:sp>
        <p:nvSpPr>
          <p:cNvPr id="4" name="Content Placeholder 3"/>
          <p:cNvSpPr>
            <a:spLocks noGrp="1"/>
          </p:cNvSpPr>
          <p:nvPr>
            <p:ph sz="half" idx="2"/>
          </p:nvPr>
        </p:nvSpPr>
        <p:spPr>
          <a:xfrm>
            <a:off x="457200" y="2667000"/>
            <a:ext cx="10336531" cy="7134861"/>
          </a:xfrm>
        </p:spPr>
        <p:txBody>
          <a:bodyPr/>
          <a:lstStyle>
            <a:lvl1pPr>
              <a:defRPr sz="4900"/>
            </a:lvl1pPr>
            <a:lvl2pPr>
              <a:defRPr sz="4100"/>
            </a:lvl2pPr>
            <a:lvl3pPr>
              <a:defRPr sz="37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430000" y="1600200"/>
            <a:ext cx="10058399" cy="1023619"/>
          </a:xfrm>
        </p:spPr>
        <p:txBody>
          <a:bodyPr anchor="b"/>
          <a:lstStyle>
            <a:lvl1pPr marL="0" indent="0">
              <a:buNone/>
              <a:defRPr sz="4900" b="1"/>
            </a:lvl1pPr>
            <a:lvl2pPr marL="940506" indent="0">
              <a:buNone/>
              <a:defRPr sz="4100" b="1"/>
            </a:lvl2pPr>
            <a:lvl3pPr marL="1881012" indent="0">
              <a:buNone/>
              <a:defRPr sz="3700" b="1"/>
            </a:lvl3pPr>
            <a:lvl4pPr marL="2821518" indent="0">
              <a:buNone/>
              <a:defRPr sz="3300" b="1"/>
            </a:lvl4pPr>
            <a:lvl5pPr marL="3762024" indent="0">
              <a:buNone/>
              <a:defRPr sz="3300" b="1"/>
            </a:lvl5pPr>
            <a:lvl6pPr marL="4702531" indent="0">
              <a:buNone/>
              <a:defRPr sz="3300" b="1"/>
            </a:lvl6pPr>
            <a:lvl7pPr marL="5643037" indent="0">
              <a:buNone/>
              <a:defRPr sz="3300" b="1"/>
            </a:lvl7pPr>
            <a:lvl8pPr marL="6583543" indent="0">
              <a:buNone/>
              <a:defRPr sz="3300" b="1"/>
            </a:lvl8pPr>
            <a:lvl9pPr marL="7524049" indent="0">
              <a:buNone/>
              <a:defRPr sz="3300" b="1"/>
            </a:lvl9pPr>
          </a:lstStyle>
          <a:p>
            <a:pPr lvl="0"/>
            <a:r>
              <a:rPr lang="en-US" dirty="0" smtClean="0"/>
              <a:t>Click to edit Master text styles</a:t>
            </a:r>
          </a:p>
        </p:txBody>
      </p:sp>
      <p:sp>
        <p:nvSpPr>
          <p:cNvPr id="6" name="Content Placeholder 5"/>
          <p:cNvSpPr>
            <a:spLocks noGrp="1"/>
          </p:cNvSpPr>
          <p:nvPr>
            <p:ph sz="quarter" idx="4"/>
          </p:nvPr>
        </p:nvSpPr>
        <p:spPr>
          <a:xfrm>
            <a:off x="11430001" y="2667000"/>
            <a:ext cx="10058400" cy="7134861"/>
          </a:xfrm>
        </p:spPr>
        <p:txBody>
          <a:bodyPr/>
          <a:lstStyle>
            <a:lvl1pPr>
              <a:defRPr sz="4900"/>
            </a:lvl1pPr>
            <a:lvl2pPr>
              <a:defRPr sz="4100"/>
            </a:lvl2pPr>
            <a:lvl3pPr>
              <a:defRPr sz="3700"/>
            </a:lvl3pPr>
            <a:lvl4pPr>
              <a:defRPr sz="3300"/>
            </a:lvl4pPr>
            <a:lvl5pPr>
              <a:defRPr sz="3300"/>
            </a:lvl5pPr>
            <a:lvl6pPr>
              <a:defRPr sz="3300"/>
            </a:lvl6pPr>
            <a:lvl7pPr>
              <a:defRPr sz="3300"/>
            </a:lvl7pPr>
            <a:lvl8pPr>
              <a:defRPr sz="3300"/>
            </a:lvl8pPr>
            <a:lvl9pPr>
              <a:defRPr sz="3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C8D708A-51E2-4817-AD9A-E59C3A8726D3}" type="datetimeFigureOut">
              <a:rPr lang="en-US" smtClean="0"/>
              <a:pPr/>
              <a:t>12/5/2010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8D708A-51E2-4817-AD9A-E59C3A8726D3}" type="datetimeFigureOut">
              <a:rPr lang="en-US" smtClean="0"/>
              <a:pPr/>
              <a:t>12/5/2010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D708A-51E2-4817-AD9A-E59C3A8726D3}" type="datetimeFigureOut">
              <a:rPr lang="en-US" smtClean="0"/>
              <a:pPr/>
              <a:t>12/5/2010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436880"/>
            <a:ext cx="7219951" cy="1859280"/>
          </a:xfrm>
        </p:spPr>
        <p:txBody>
          <a:bodyPr anchor="b"/>
          <a:lstStyle>
            <a:lvl1pPr algn="l">
              <a:defRPr sz="4100" b="1"/>
            </a:lvl1pPr>
          </a:lstStyle>
          <a:p>
            <a:r>
              <a:rPr lang="en-US" smtClean="0"/>
              <a:t>Click to edit Master title style</a:t>
            </a:r>
            <a:endParaRPr lang="en-US"/>
          </a:p>
        </p:txBody>
      </p:sp>
      <p:sp>
        <p:nvSpPr>
          <p:cNvPr id="3" name="Content Placeholder 2"/>
          <p:cNvSpPr>
            <a:spLocks noGrp="1"/>
          </p:cNvSpPr>
          <p:nvPr>
            <p:ph idx="1"/>
          </p:nvPr>
        </p:nvSpPr>
        <p:spPr>
          <a:xfrm>
            <a:off x="8580120" y="436881"/>
            <a:ext cx="12268200" cy="9364981"/>
          </a:xfrm>
        </p:spPr>
        <p:txBody>
          <a:bodyPr/>
          <a:lstStyle>
            <a:lvl1pPr>
              <a:defRPr sz="6600"/>
            </a:lvl1pPr>
            <a:lvl2pPr>
              <a:defRPr sz="5800"/>
            </a:lvl2pPr>
            <a:lvl3pPr>
              <a:defRPr sz="49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1" y="2296161"/>
            <a:ext cx="7219951" cy="7505701"/>
          </a:xfrm>
        </p:spPr>
        <p:txBody>
          <a:bodyPr/>
          <a:lstStyle>
            <a:lvl1pPr marL="0" indent="0">
              <a:buNone/>
              <a:defRPr sz="2900"/>
            </a:lvl1pPr>
            <a:lvl2pPr marL="940506" indent="0">
              <a:buNone/>
              <a:defRPr sz="2500"/>
            </a:lvl2pPr>
            <a:lvl3pPr marL="1881012" indent="0">
              <a:buNone/>
              <a:defRPr sz="2100"/>
            </a:lvl3pPr>
            <a:lvl4pPr marL="2821518" indent="0">
              <a:buNone/>
              <a:defRPr sz="1900"/>
            </a:lvl4pPr>
            <a:lvl5pPr marL="3762024" indent="0">
              <a:buNone/>
              <a:defRPr sz="1900"/>
            </a:lvl5pPr>
            <a:lvl6pPr marL="4702531" indent="0">
              <a:buNone/>
              <a:defRPr sz="1900"/>
            </a:lvl6pPr>
            <a:lvl7pPr marL="5643037" indent="0">
              <a:buNone/>
              <a:defRPr sz="1900"/>
            </a:lvl7pPr>
            <a:lvl8pPr marL="6583543" indent="0">
              <a:buNone/>
              <a:defRPr sz="1900"/>
            </a:lvl8pPr>
            <a:lvl9pPr marL="7524049"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D708A-51E2-4817-AD9A-E59C3A8726D3}" type="datetimeFigureOut">
              <a:rPr lang="en-US" smtClean="0"/>
              <a:pPr/>
              <a:t>12/5/2010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7680960"/>
            <a:ext cx="13167360" cy="906781"/>
          </a:xfrm>
        </p:spPr>
        <p:txBody>
          <a:bodyPr anchor="b"/>
          <a:lstStyle>
            <a:lvl1pPr algn="l">
              <a:defRPr sz="4100" b="1"/>
            </a:lvl1pPr>
          </a:lstStyle>
          <a:p>
            <a:r>
              <a:rPr lang="en-US" smtClean="0"/>
              <a:t>Click to edit Master title style</a:t>
            </a:r>
            <a:endParaRPr lang="en-US"/>
          </a:p>
        </p:txBody>
      </p:sp>
      <p:sp>
        <p:nvSpPr>
          <p:cNvPr id="3" name="Picture Placeholder 2"/>
          <p:cNvSpPr>
            <a:spLocks noGrp="1"/>
          </p:cNvSpPr>
          <p:nvPr>
            <p:ph type="pic" idx="1"/>
          </p:nvPr>
        </p:nvSpPr>
        <p:spPr>
          <a:xfrm>
            <a:off x="4301491" y="1447800"/>
            <a:ext cx="13167360" cy="6116320"/>
          </a:xfrm>
        </p:spPr>
        <p:txBody>
          <a:bodyPr/>
          <a:lstStyle>
            <a:lvl1pPr marL="0" indent="0">
              <a:buNone/>
              <a:defRPr sz="6600"/>
            </a:lvl1pPr>
            <a:lvl2pPr marL="940506" indent="0">
              <a:buNone/>
              <a:defRPr sz="5800"/>
            </a:lvl2pPr>
            <a:lvl3pPr marL="1881012" indent="0">
              <a:buNone/>
              <a:defRPr sz="4900"/>
            </a:lvl3pPr>
            <a:lvl4pPr marL="2821518" indent="0">
              <a:buNone/>
              <a:defRPr sz="4100"/>
            </a:lvl4pPr>
            <a:lvl5pPr marL="3762024" indent="0">
              <a:buNone/>
              <a:defRPr sz="4100"/>
            </a:lvl5pPr>
            <a:lvl6pPr marL="4702531" indent="0">
              <a:buNone/>
              <a:defRPr sz="4100"/>
            </a:lvl6pPr>
            <a:lvl7pPr marL="5643037" indent="0">
              <a:buNone/>
              <a:defRPr sz="4100"/>
            </a:lvl7pPr>
            <a:lvl8pPr marL="6583543" indent="0">
              <a:buNone/>
              <a:defRPr sz="4100"/>
            </a:lvl8pPr>
            <a:lvl9pPr marL="7524049" indent="0">
              <a:buNone/>
              <a:defRPr sz="4100"/>
            </a:lvl9pPr>
          </a:lstStyle>
          <a:p>
            <a:endParaRPr lang="en-US"/>
          </a:p>
        </p:txBody>
      </p:sp>
      <p:sp>
        <p:nvSpPr>
          <p:cNvPr id="4" name="Text Placeholder 3"/>
          <p:cNvSpPr>
            <a:spLocks noGrp="1"/>
          </p:cNvSpPr>
          <p:nvPr>
            <p:ph type="body" sz="half" idx="2"/>
          </p:nvPr>
        </p:nvSpPr>
        <p:spPr>
          <a:xfrm>
            <a:off x="4301491" y="8587741"/>
            <a:ext cx="13167360" cy="1287779"/>
          </a:xfrm>
        </p:spPr>
        <p:txBody>
          <a:bodyPr/>
          <a:lstStyle>
            <a:lvl1pPr marL="0" indent="0">
              <a:buNone/>
              <a:defRPr sz="2900"/>
            </a:lvl1pPr>
            <a:lvl2pPr marL="940506" indent="0">
              <a:buNone/>
              <a:defRPr sz="2500"/>
            </a:lvl2pPr>
            <a:lvl3pPr marL="1881012" indent="0">
              <a:buNone/>
              <a:defRPr sz="2100"/>
            </a:lvl3pPr>
            <a:lvl4pPr marL="2821518" indent="0">
              <a:buNone/>
              <a:defRPr sz="1900"/>
            </a:lvl4pPr>
            <a:lvl5pPr marL="3762024" indent="0">
              <a:buNone/>
              <a:defRPr sz="1900"/>
            </a:lvl5pPr>
            <a:lvl6pPr marL="4702531" indent="0">
              <a:buNone/>
              <a:defRPr sz="1900"/>
            </a:lvl6pPr>
            <a:lvl7pPr marL="5643037" indent="0">
              <a:buNone/>
              <a:defRPr sz="1900"/>
            </a:lvl7pPr>
            <a:lvl8pPr marL="6583543" indent="0">
              <a:buNone/>
              <a:defRPr sz="1900"/>
            </a:lvl8pPr>
            <a:lvl9pPr marL="7524049"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D708A-51E2-4817-AD9A-E59C3A8726D3}" type="datetimeFigureOut">
              <a:rPr lang="en-US" smtClean="0"/>
              <a:pPr/>
              <a:t>12/5/2010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B2659-F105-454A-AC7C-4C1B61F487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0" y="439421"/>
            <a:ext cx="10058400" cy="1008379"/>
          </a:xfrm>
          <a:prstGeom prst="rect">
            <a:avLst/>
          </a:prstGeom>
        </p:spPr>
        <p:txBody>
          <a:bodyPr vert="horz" lIns="188101" tIns="94051" rIns="188101" bIns="94051"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0" y="1600201"/>
            <a:ext cx="10058400" cy="8201662"/>
          </a:xfrm>
          <a:prstGeom prst="rect">
            <a:avLst/>
          </a:prstGeom>
        </p:spPr>
        <p:txBody>
          <a:bodyPr vert="horz" lIns="188101" tIns="94051" rIns="188101" bIns="9405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10170161"/>
            <a:ext cx="5120640" cy="584200"/>
          </a:xfrm>
          <a:prstGeom prst="rect">
            <a:avLst/>
          </a:prstGeom>
        </p:spPr>
        <p:txBody>
          <a:bodyPr vert="horz" lIns="188101" tIns="94051" rIns="188101" bIns="94051" rtlCol="0" anchor="ctr"/>
          <a:lstStyle>
            <a:lvl1pPr algn="l">
              <a:defRPr sz="2500">
                <a:solidFill>
                  <a:schemeClr val="tx1">
                    <a:tint val="75000"/>
                  </a:schemeClr>
                </a:solidFill>
              </a:defRPr>
            </a:lvl1pPr>
          </a:lstStyle>
          <a:p>
            <a:fld id="{0C8D708A-51E2-4817-AD9A-E59C3A8726D3}" type="datetimeFigureOut">
              <a:rPr lang="en-US" smtClean="0"/>
              <a:pPr/>
              <a:t>12/5/2010</a:t>
            </a:fld>
            <a:endParaRPr lang="en-US"/>
          </a:p>
        </p:txBody>
      </p:sp>
      <p:sp>
        <p:nvSpPr>
          <p:cNvPr id="5" name="Footer Placeholder 4"/>
          <p:cNvSpPr>
            <a:spLocks noGrp="1"/>
          </p:cNvSpPr>
          <p:nvPr>
            <p:ph type="ftr" sz="quarter" idx="3"/>
          </p:nvPr>
        </p:nvSpPr>
        <p:spPr>
          <a:xfrm>
            <a:off x="7498080" y="10170161"/>
            <a:ext cx="6949440" cy="584200"/>
          </a:xfrm>
          <a:prstGeom prst="rect">
            <a:avLst/>
          </a:prstGeom>
        </p:spPr>
        <p:txBody>
          <a:bodyPr vert="horz" lIns="188101" tIns="94051" rIns="188101" bIns="94051" rtlCol="0" anchor="ctr"/>
          <a:lstStyle>
            <a:lvl1pPr algn="ctr">
              <a:defRPr sz="2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383000" y="10170161"/>
            <a:ext cx="5120640" cy="584200"/>
          </a:xfrm>
          <a:prstGeom prst="rect">
            <a:avLst/>
          </a:prstGeom>
        </p:spPr>
        <p:txBody>
          <a:bodyPr vert="horz" lIns="188101" tIns="94051" rIns="188101" bIns="94051" rtlCol="0" anchor="ctr"/>
          <a:lstStyle>
            <a:lvl1pPr algn="r">
              <a:defRPr sz="2500">
                <a:solidFill>
                  <a:schemeClr val="tx1">
                    <a:tint val="75000"/>
                  </a:schemeClr>
                </a:solidFill>
              </a:defRPr>
            </a:lvl1pPr>
          </a:lstStyle>
          <a:p>
            <a:fld id="{9BDB2659-F105-454A-AC7C-4C1B61F487B7}" type="slidenum">
              <a:rPr lang="en-US" smtClean="0"/>
              <a:pPr/>
              <a:t>‹#›</a:t>
            </a:fld>
            <a:endParaRPr lang="en-US"/>
          </a:p>
        </p:txBody>
      </p:sp>
      <p:cxnSp>
        <p:nvCxnSpPr>
          <p:cNvPr id="8" name="Straight Connector 7"/>
          <p:cNvCxnSpPr/>
          <p:nvPr/>
        </p:nvCxnSpPr>
        <p:spPr>
          <a:xfrm rot="10800000">
            <a:off x="457200" y="1447800"/>
            <a:ext cx="21031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1881012" rtl="0" eaLnBrk="1" latinLnBrk="0" hangingPunct="1">
        <a:spcBef>
          <a:spcPct val="0"/>
        </a:spcBef>
        <a:buNone/>
        <a:defRPr sz="6000" kern="1200">
          <a:solidFill>
            <a:schemeClr val="tx1"/>
          </a:solidFill>
          <a:latin typeface="Arial" pitchFamily="34" charset="0"/>
          <a:ea typeface="+mj-ea"/>
          <a:cs typeface="Arial" pitchFamily="34" charset="0"/>
        </a:defRPr>
      </a:lvl1pPr>
    </p:titleStyle>
    <p:bodyStyle>
      <a:lvl1pPr marL="457200" indent="-457200" algn="l" defTabSz="1881012" rtl="0" eaLnBrk="1" latinLnBrk="0" hangingPunct="1">
        <a:spcBef>
          <a:spcPct val="20000"/>
        </a:spcBef>
        <a:buFont typeface="Wingdings" pitchFamily="2" charset="2"/>
        <a:buChar char="§"/>
        <a:defRPr sz="3600" kern="1200">
          <a:solidFill>
            <a:schemeClr val="tx1"/>
          </a:solidFill>
          <a:latin typeface="Arial" pitchFamily="34" charset="0"/>
          <a:ea typeface="+mn-ea"/>
          <a:cs typeface="Arial" pitchFamily="34" charset="0"/>
        </a:defRPr>
      </a:lvl1pPr>
      <a:lvl2pPr marL="908050" indent="-450850" algn="l" defTabSz="1881012" rtl="0" eaLnBrk="1" latinLnBrk="0" hangingPunct="1">
        <a:spcBef>
          <a:spcPct val="20000"/>
        </a:spcBef>
        <a:buFont typeface="Wingdings" pitchFamily="2" charset="2"/>
        <a:buChar char="§"/>
        <a:defRPr sz="3200" kern="1200">
          <a:solidFill>
            <a:schemeClr val="tx1"/>
          </a:solidFill>
          <a:latin typeface="Arial" pitchFamily="34" charset="0"/>
          <a:ea typeface="+mn-ea"/>
          <a:cs typeface="Arial" pitchFamily="34" charset="0"/>
        </a:defRPr>
      </a:lvl2pPr>
      <a:lvl3pPr marL="1371600" indent="-457200" algn="l" defTabSz="1881012" rtl="0" eaLnBrk="1" latinLnBrk="0" hangingPunct="1">
        <a:spcBef>
          <a:spcPct val="20000"/>
        </a:spcBef>
        <a:buFont typeface="Wingdings" pitchFamily="2" charset="2"/>
        <a:buChar char="§"/>
        <a:defRPr sz="2800" kern="1200">
          <a:solidFill>
            <a:schemeClr val="tx1"/>
          </a:solidFill>
          <a:latin typeface="Arial" pitchFamily="34" charset="0"/>
          <a:ea typeface="+mn-ea"/>
          <a:cs typeface="Arial" pitchFamily="34" charset="0"/>
        </a:defRPr>
      </a:lvl3pPr>
      <a:lvl4pPr marL="1838325" indent="-469900" algn="l" defTabSz="1881012"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4pPr>
      <a:lvl5pPr marL="2295525" indent="-469900" algn="l" defTabSz="1881012"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5172784" indent="-470253" algn="l" defTabSz="1881012" rtl="0" eaLnBrk="1" latinLnBrk="0" hangingPunct="1">
        <a:spcBef>
          <a:spcPct val="20000"/>
        </a:spcBef>
        <a:buFont typeface="Arial" pitchFamily="34" charset="0"/>
        <a:buChar char="•"/>
        <a:defRPr sz="4100" kern="1200">
          <a:solidFill>
            <a:schemeClr val="tx1"/>
          </a:solidFill>
          <a:latin typeface="+mn-lt"/>
          <a:ea typeface="+mn-ea"/>
          <a:cs typeface="+mn-cs"/>
        </a:defRPr>
      </a:lvl6pPr>
      <a:lvl7pPr marL="6113290" indent="-470253" algn="l" defTabSz="1881012" rtl="0" eaLnBrk="1" latinLnBrk="0" hangingPunct="1">
        <a:spcBef>
          <a:spcPct val="20000"/>
        </a:spcBef>
        <a:buFont typeface="Arial" pitchFamily="34" charset="0"/>
        <a:buChar char="•"/>
        <a:defRPr sz="4100" kern="1200">
          <a:solidFill>
            <a:schemeClr val="tx1"/>
          </a:solidFill>
          <a:latin typeface="+mn-lt"/>
          <a:ea typeface="+mn-ea"/>
          <a:cs typeface="+mn-cs"/>
        </a:defRPr>
      </a:lvl7pPr>
      <a:lvl8pPr marL="7053796" indent="-470253" algn="l" defTabSz="1881012" rtl="0" eaLnBrk="1" latinLnBrk="0" hangingPunct="1">
        <a:spcBef>
          <a:spcPct val="20000"/>
        </a:spcBef>
        <a:buFont typeface="Arial" pitchFamily="34" charset="0"/>
        <a:buChar char="•"/>
        <a:defRPr sz="4100" kern="1200">
          <a:solidFill>
            <a:schemeClr val="tx1"/>
          </a:solidFill>
          <a:latin typeface="+mn-lt"/>
          <a:ea typeface="+mn-ea"/>
          <a:cs typeface="+mn-cs"/>
        </a:defRPr>
      </a:lvl8pPr>
      <a:lvl9pPr marL="7994302" indent="-470253" algn="l" defTabSz="1881012" rtl="0" eaLnBrk="1" latinLnBrk="0" hangingPunct="1">
        <a:spcBef>
          <a:spcPct val="20000"/>
        </a:spcBef>
        <a:buFont typeface="Arial" pitchFamily="34" charset="0"/>
        <a:buChar char="•"/>
        <a:defRPr sz="4100" kern="1200">
          <a:solidFill>
            <a:schemeClr val="tx1"/>
          </a:solidFill>
          <a:latin typeface="+mn-lt"/>
          <a:ea typeface="+mn-ea"/>
          <a:cs typeface="+mn-cs"/>
        </a:defRPr>
      </a:lvl9pPr>
    </p:bodyStyle>
    <p:otherStyle>
      <a:defPPr>
        <a:defRPr lang="en-US"/>
      </a:defPPr>
      <a:lvl1pPr marL="0" algn="l" defTabSz="1881012" rtl="0" eaLnBrk="1" latinLnBrk="0" hangingPunct="1">
        <a:defRPr sz="3700" kern="1200">
          <a:solidFill>
            <a:schemeClr val="tx1"/>
          </a:solidFill>
          <a:latin typeface="+mn-lt"/>
          <a:ea typeface="+mn-ea"/>
          <a:cs typeface="+mn-cs"/>
        </a:defRPr>
      </a:lvl1pPr>
      <a:lvl2pPr marL="940506" algn="l" defTabSz="1881012" rtl="0" eaLnBrk="1" latinLnBrk="0" hangingPunct="1">
        <a:defRPr sz="3700" kern="1200">
          <a:solidFill>
            <a:schemeClr val="tx1"/>
          </a:solidFill>
          <a:latin typeface="+mn-lt"/>
          <a:ea typeface="+mn-ea"/>
          <a:cs typeface="+mn-cs"/>
        </a:defRPr>
      </a:lvl2pPr>
      <a:lvl3pPr marL="1881012" algn="l" defTabSz="1881012" rtl="0" eaLnBrk="1" latinLnBrk="0" hangingPunct="1">
        <a:defRPr sz="3700" kern="1200">
          <a:solidFill>
            <a:schemeClr val="tx1"/>
          </a:solidFill>
          <a:latin typeface="+mn-lt"/>
          <a:ea typeface="+mn-ea"/>
          <a:cs typeface="+mn-cs"/>
        </a:defRPr>
      </a:lvl3pPr>
      <a:lvl4pPr marL="2821518" algn="l" defTabSz="1881012" rtl="0" eaLnBrk="1" latinLnBrk="0" hangingPunct="1">
        <a:defRPr sz="3700" kern="1200">
          <a:solidFill>
            <a:schemeClr val="tx1"/>
          </a:solidFill>
          <a:latin typeface="+mn-lt"/>
          <a:ea typeface="+mn-ea"/>
          <a:cs typeface="+mn-cs"/>
        </a:defRPr>
      </a:lvl4pPr>
      <a:lvl5pPr marL="3762024" algn="l" defTabSz="1881012" rtl="0" eaLnBrk="1" latinLnBrk="0" hangingPunct="1">
        <a:defRPr sz="3700" kern="1200">
          <a:solidFill>
            <a:schemeClr val="tx1"/>
          </a:solidFill>
          <a:latin typeface="+mn-lt"/>
          <a:ea typeface="+mn-ea"/>
          <a:cs typeface="+mn-cs"/>
        </a:defRPr>
      </a:lvl5pPr>
      <a:lvl6pPr marL="4702531" algn="l" defTabSz="1881012" rtl="0" eaLnBrk="1" latinLnBrk="0" hangingPunct="1">
        <a:defRPr sz="3700" kern="1200">
          <a:solidFill>
            <a:schemeClr val="tx1"/>
          </a:solidFill>
          <a:latin typeface="+mn-lt"/>
          <a:ea typeface="+mn-ea"/>
          <a:cs typeface="+mn-cs"/>
        </a:defRPr>
      </a:lvl6pPr>
      <a:lvl7pPr marL="5643037" algn="l" defTabSz="1881012" rtl="0" eaLnBrk="1" latinLnBrk="0" hangingPunct="1">
        <a:defRPr sz="3700" kern="1200">
          <a:solidFill>
            <a:schemeClr val="tx1"/>
          </a:solidFill>
          <a:latin typeface="+mn-lt"/>
          <a:ea typeface="+mn-ea"/>
          <a:cs typeface="+mn-cs"/>
        </a:defRPr>
      </a:lvl7pPr>
      <a:lvl8pPr marL="6583543" algn="l" defTabSz="1881012" rtl="0" eaLnBrk="1" latinLnBrk="0" hangingPunct="1">
        <a:defRPr sz="3700" kern="1200">
          <a:solidFill>
            <a:schemeClr val="tx1"/>
          </a:solidFill>
          <a:latin typeface="+mn-lt"/>
          <a:ea typeface="+mn-ea"/>
          <a:cs typeface="+mn-cs"/>
        </a:defRPr>
      </a:lvl8pPr>
      <a:lvl9pPr marL="7524049" algn="l" defTabSz="1881012" rtl="0" eaLnBrk="1" latinLnBrk="0" hangingPunct="1">
        <a:defRPr sz="3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fmi.org/facts_figs/?fuseaction=superfac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rabow\LTU-RE\Project\Data\1zd14ra.jpg"/>
          <p:cNvPicPr>
            <a:picLocks noChangeAspect="1" noChangeArrowheads="1"/>
          </p:cNvPicPr>
          <p:nvPr/>
        </p:nvPicPr>
        <p:blipFill>
          <a:blip r:embed="rId2" cstate="print"/>
          <a:srcRect l="2778" t="27718" r="9336" b="11012"/>
          <a:stretch>
            <a:fillRect/>
          </a:stretch>
        </p:blipFill>
        <p:spPr bwMode="auto">
          <a:xfrm>
            <a:off x="457200" y="1469572"/>
            <a:ext cx="16154400" cy="9002486"/>
          </a:xfrm>
          <a:prstGeom prst="rect">
            <a:avLst/>
          </a:prstGeom>
          <a:noFill/>
        </p:spPr>
      </p:pic>
      <p:sp>
        <p:nvSpPr>
          <p:cNvPr id="2" name="Title 1"/>
          <p:cNvSpPr>
            <a:spLocks noGrp="1"/>
          </p:cNvSpPr>
          <p:nvPr>
            <p:ph type="ctrTitle"/>
          </p:nvPr>
        </p:nvSpPr>
        <p:spPr/>
        <p:txBody>
          <a:bodyPr/>
          <a:lstStyle/>
          <a:p>
            <a:r>
              <a:rPr lang="en-US" dirty="0" smtClean="0"/>
              <a:t>Hudson’s Site</a:t>
            </a:r>
            <a:endParaRPr lang="en-US" dirty="0"/>
          </a:p>
        </p:txBody>
      </p:sp>
      <p:sp>
        <p:nvSpPr>
          <p:cNvPr id="3" name="Subtitle 2"/>
          <p:cNvSpPr>
            <a:spLocks noGrp="1"/>
          </p:cNvSpPr>
          <p:nvPr>
            <p:ph type="subTitle" idx="1"/>
          </p:nvPr>
        </p:nvSpPr>
        <p:spPr>
          <a:xfrm>
            <a:off x="16611600" y="1600200"/>
            <a:ext cx="4846320" cy="4404360"/>
          </a:xfrm>
        </p:spPr>
        <p:txBody>
          <a:bodyPr>
            <a:normAutofit/>
          </a:bodyPr>
          <a:lstStyle/>
          <a:p>
            <a:pPr algn="r"/>
            <a:r>
              <a:rPr lang="en-US" sz="3200" dirty="0" smtClean="0"/>
              <a:t>Connie Rizzolo Brown</a:t>
            </a:r>
          </a:p>
          <a:p>
            <a:pPr algn="r"/>
            <a:r>
              <a:rPr lang="en-US" sz="3200" dirty="0" smtClean="0"/>
              <a:t>Mary Cay Lancaster</a:t>
            </a:r>
          </a:p>
          <a:p>
            <a:pPr algn="r"/>
            <a:r>
              <a:rPr lang="en-US" sz="3200" dirty="0" smtClean="0"/>
              <a:t>Lesa Rozmarek</a:t>
            </a:r>
          </a:p>
          <a:p>
            <a:pPr algn="r"/>
            <a:r>
              <a:rPr lang="en-US" sz="3200" dirty="0" smtClean="0"/>
              <a:t>Ryan Grabow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Economics</a:t>
            </a:r>
            <a:endParaRPr lang="en-US" dirty="0"/>
          </a:p>
        </p:txBody>
      </p:sp>
      <p:sp>
        <p:nvSpPr>
          <p:cNvPr id="3" name="Content Placeholder 2"/>
          <p:cNvSpPr>
            <a:spLocks noGrp="1"/>
          </p:cNvSpPr>
          <p:nvPr>
            <p:ph idx="1"/>
          </p:nvPr>
        </p:nvSpPr>
        <p:spPr>
          <a:xfrm>
            <a:off x="11430000" y="5638799"/>
            <a:ext cx="10058400" cy="4648201"/>
          </a:xfrm>
        </p:spPr>
        <p:txBody>
          <a:bodyPr/>
          <a:lstStyle/>
          <a:p>
            <a:r>
              <a:rPr lang="en-US" dirty="0" smtClean="0"/>
              <a:t>Placing residential above improves:</a:t>
            </a:r>
          </a:p>
          <a:p>
            <a:pPr lvl="1"/>
            <a:r>
              <a:rPr lang="en-US" dirty="0" smtClean="0"/>
              <a:t>Higher views improves </a:t>
            </a:r>
            <a:r>
              <a:rPr lang="en-US" dirty="0" smtClean="0"/>
              <a:t>rent values.</a:t>
            </a:r>
          </a:p>
          <a:p>
            <a:pPr lvl="2"/>
            <a:r>
              <a:rPr lang="en-US" dirty="0" smtClean="0"/>
              <a:t>100 </a:t>
            </a:r>
            <a:r>
              <a:rPr lang="en-US" dirty="0" smtClean="0"/>
              <a:t>feet </a:t>
            </a:r>
            <a:r>
              <a:rPr lang="en-US" dirty="0" smtClean="0"/>
              <a:t>is above </a:t>
            </a:r>
            <a:r>
              <a:rPr lang="en-US" dirty="0" smtClean="0"/>
              <a:t>most adjacent buildings.</a:t>
            </a:r>
          </a:p>
          <a:p>
            <a:pPr lvl="2"/>
            <a:r>
              <a:rPr lang="en-US" dirty="0" smtClean="0"/>
              <a:t>240 </a:t>
            </a:r>
            <a:r>
              <a:rPr lang="en-US" dirty="0" smtClean="0"/>
              <a:t>feet </a:t>
            </a:r>
            <a:r>
              <a:rPr lang="en-US" dirty="0" smtClean="0"/>
              <a:t>are </a:t>
            </a:r>
            <a:r>
              <a:rPr lang="en-US" dirty="0" smtClean="0"/>
              <a:t>skyline views above </a:t>
            </a:r>
            <a:r>
              <a:rPr lang="en-US" dirty="0" smtClean="0"/>
              <a:t>Compuware.</a:t>
            </a:r>
            <a:endParaRPr lang="en-US" dirty="0" smtClean="0"/>
          </a:p>
          <a:p>
            <a:pPr lvl="1"/>
            <a:r>
              <a:rPr lang="en-US" dirty="0" smtClean="0"/>
              <a:t>Security</a:t>
            </a:r>
          </a:p>
          <a:p>
            <a:pPr lvl="1"/>
            <a:r>
              <a:rPr lang="en-US" dirty="0" smtClean="0"/>
              <a:t>Differentiation</a:t>
            </a:r>
            <a:endParaRPr lang="en-US" dirty="0" smtClean="0"/>
          </a:p>
        </p:txBody>
      </p:sp>
      <p:graphicFrame>
        <p:nvGraphicFramePr>
          <p:cNvPr id="4" name="Content Placeholder 3"/>
          <p:cNvGraphicFramePr>
            <a:graphicFrameLocks/>
          </p:cNvGraphicFramePr>
          <p:nvPr/>
        </p:nvGraphicFramePr>
        <p:xfrm>
          <a:off x="11430000" y="1600200"/>
          <a:ext cx="10058400" cy="3522345"/>
        </p:xfrm>
        <a:graphic>
          <a:graphicData uri="http://schemas.openxmlformats.org/drawingml/2006/table">
            <a:tbl>
              <a:tblPr firstRow="1" bandRow="1">
                <a:tableStyleId>{5C22544A-7EE6-4342-B048-85BDC9FD1C3A}</a:tableStyleId>
              </a:tblPr>
              <a:tblGrid>
                <a:gridCol w="5562600"/>
                <a:gridCol w="4495800"/>
              </a:tblGrid>
              <a:tr h="370840">
                <a:tc>
                  <a:txBody>
                    <a:bodyPr/>
                    <a:lstStyle/>
                    <a:p>
                      <a:r>
                        <a:rPr lang="en-US" dirty="0" smtClean="0"/>
                        <a:t>Description</a:t>
                      </a:r>
                      <a:endParaRPr lang="en-US" dirty="0"/>
                    </a:p>
                  </a:txBody>
                  <a:tcPr>
                    <a:solidFill>
                      <a:schemeClr val="tx1"/>
                    </a:solidFill>
                  </a:tcPr>
                </a:tc>
                <a:tc>
                  <a:txBody>
                    <a:bodyPr/>
                    <a:lstStyle/>
                    <a:p>
                      <a:r>
                        <a:rPr lang="en-US" dirty="0" smtClean="0"/>
                        <a:t>Value</a:t>
                      </a:r>
                      <a:endParaRPr lang="en-US" dirty="0"/>
                    </a:p>
                  </a:txBody>
                  <a:tcPr>
                    <a:solidFill>
                      <a:schemeClr val="tx1"/>
                    </a:solidFill>
                  </a:tcPr>
                </a:tc>
              </a:tr>
              <a:tr h="370840">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Monthly rent per </a:t>
                      </a:r>
                      <a:r>
                        <a:rPr lang="en-US" sz="3700" b="0" kern="1200" dirty="0" smtClean="0">
                          <a:solidFill>
                            <a:schemeClr val="tx1"/>
                          </a:solidFill>
                          <a:latin typeface="+mn-lt"/>
                          <a:ea typeface="+mn-ea"/>
                          <a:cs typeface="+mn-cs"/>
                        </a:rPr>
                        <a:t>Sq. Ft.</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828800" algn="dec"/>
                        </a:tabLst>
                      </a:pPr>
                      <a:r>
                        <a:rPr lang="en-US" sz="3700" b="0" kern="1200" dirty="0" smtClean="0">
                          <a:solidFill>
                            <a:schemeClr val="tx1"/>
                          </a:solidFill>
                          <a:latin typeface="+mn-lt"/>
                          <a:ea typeface="+mn-ea"/>
                          <a:cs typeface="+mn-cs"/>
                        </a:rPr>
                        <a:t>$	</a:t>
                      </a:r>
                      <a:r>
                        <a:rPr lang="en-US" sz="3700" b="0" kern="1200" dirty="0" smtClean="0">
                          <a:solidFill>
                            <a:schemeClr val="tx1"/>
                          </a:solidFill>
                          <a:latin typeface="+mn-lt"/>
                          <a:ea typeface="+mn-ea"/>
                          <a:cs typeface="+mn-cs"/>
                        </a:rPr>
                        <a:t>0.80 – 1.40</a:t>
                      </a:r>
                      <a:r>
                        <a:rPr lang="en-US" sz="3700" b="0" kern="1200" dirty="0" smtClean="0">
                          <a:solidFill>
                            <a:schemeClr val="tx1"/>
                          </a:solidFill>
                          <a:latin typeface="+mn-lt"/>
                          <a:ea typeface="+mn-ea"/>
                          <a:cs typeface="+mn-cs"/>
                        </a:rPr>
                        <a:t>	</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r>
              <a:tr h="370840">
                <a:tc>
                  <a:txBody>
                    <a:bodyPr/>
                    <a:lstStyle/>
                    <a:p>
                      <a:pPr algn="l" fontAlgn="b"/>
                      <a:r>
                        <a:rPr lang="en-US" sz="3700" b="0" kern="1200" dirty="0">
                          <a:solidFill>
                            <a:schemeClr val="tx1"/>
                          </a:solidFill>
                          <a:latin typeface="+mn-lt"/>
                          <a:ea typeface="+mn-ea"/>
                          <a:cs typeface="+mn-cs"/>
                        </a:rPr>
                        <a:t>Annual </a:t>
                      </a:r>
                      <a:r>
                        <a:rPr lang="en-US" sz="3700" b="0" kern="1200" dirty="0" smtClean="0">
                          <a:solidFill>
                            <a:schemeClr val="tx1"/>
                          </a:solidFill>
                          <a:latin typeface="+mn-lt"/>
                          <a:ea typeface="+mn-ea"/>
                          <a:cs typeface="+mn-cs"/>
                        </a:rPr>
                        <a:t>rent per </a:t>
                      </a:r>
                      <a:r>
                        <a:rPr lang="en-US" sz="3700" b="0" kern="1200" dirty="0">
                          <a:solidFill>
                            <a:schemeClr val="tx1"/>
                          </a:solidFill>
                          <a:latin typeface="+mn-lt"/>
                          <a:ea typeface="+mn-ea"/>
                          <a:cs typeface="+mn-cs"/>
                        </a:rPr>
                        <a:t>Sq</a:t>
                      </a:r>
                      <a:r>
                        <a:rPr lang="en-US" sz="3700" b="0" kern="1200" dirty="0" smtClean="0">
                          <a:solidFill>
                            <a:schemeClr val="tx1"/>
                          </a:solidFill>
                          <a:latin typeface="+mn-lt"/>
                          <a:ea typeface="+mn-ea"/>
                          <a:cs typeface="+mn-cs"/>
                        </a:rPr>
                        <a:t>. Ft</a:t>
                      </a:r>
                      <a:r>
                        <a:rPr lang="en-US" sz="3700" b="0" kern="1200" dirty="0">
                          <a:solidFill>
                            <a:schemeClr val="tx1"/>
                          </a:solidFill>
                          <a:latin typeface="+mn-lt"/>
                          <a:ea typeface="+mn-ea"/>
                          <a:cs typeface="+mn-cs"/>
                        </a:rPr>
                        <a:t>.</a:t>
                      </a:r>
                    </a:p>
                  </a:txBody>
                  <a:tcPr marL="9525" marR="9525" marT="9525" marB="0" anchor="b"/>
                </a:tc>
                <a:tc>
                  <a:txBody>
                    <a:bodyPr/>
                    <a:lstStyle/>
                    <a:p>
                      <a:pPr algn="l" fontAlgn="b">
                        <a:tabLst>
                          <a:tab pos="1828800" algn="dec"/>
                        </a:tabLst>
                      </a:pPr>
                      <a:r>
                        <a:rPr lang="en-US" sz="3700" b="0" kern="1200" dirty="0" smtClean="0">
                          <a:solidFill>
                            <a:schemeClr val="tx1"/>
                          </a:solidFill>
                          <a:latin typeface="+mn-lt"/>
                          <a:ea typeface="+mn-ea"/>
                          <a:cs typeface="+mn-cs"/>
                        </a:rPr>
                        <a:t>$	</a:t>
                      </a:r>
                      <a:r>
                        <a:rPr lang="en-US" sz="3700" b="0" kern="1200" dirty="0" smtClean="0">
                          <a:solidFill>
                            <a:schemeClr val="tx1"/>
                          </a:solidFill>
                          <a:latin typeface="+mn-lt"/>
                          <a:ea typeface="+mn-ea"/>
                          <a:cs typeface="+mn-cs"/>
                        </a:rPr>
                        <a:t>9</a:t>
                      </a:r>
                      <a:r>
                        <a:rPr lang="en-US" sz="3700" b="0" kern="1200" baseline="0" dirty="0" smtClean="0">
                          <a:solidFill>
                            <a:schemeClr val="tx1"/>
                          </a:solidFill>
                          <a:latin typeface="+mn-lt"/>
                          <a:ea typeface="+mn-ea"/>
                          <a:cs typeface="+mn-cs"/>
                        </a:rPr>
                        <a:t> - 17</a:t>
                      </a:r>
                      <a:r>
                        <a:rPr lang="en-US" sz="3700" b="0" kern="1200" dirty="0" smtClean="0">
                          <a:solidFill>
                            <a:schemeClr val="tx1"/>
                          </a:solidFill>
                          <a:latin typeface="+mn-lt"/>
                          <a:ea typeface="+mn-ea"/>
                          <a:cs typeface="+mn-cs"/>
                        </a:rPr>
                        <a:t> </a:t>
                      </a:r>
                      <a:endParaRPr lang="en-US" sz="3700" b="0" kern="1200" dirty="0">
                        <a:solidFill>
                          <a:schemeClr val="tx1"/>
                        </a:solidFill>
                        <a:latin typeface="+mn-lt"/>
                        <a:ea typeface="+mn-ea"/>
                        <a:cs typeface="+mn-cs"/>
                      </a:endParaRPr>
                    </a:p>
                  </a:txBody>
                  <a:tcPr marL="9525" marR="9525" marT="9525" marB="0" anchor="b"/>
                </a:tc>
              </a:tr>
              <a:tr h="370840">
                <a:tc>
                  <a:txBody>
                    <a:bodyPr/>
                    <a:lstStyle/>
                    <a:p>
                      <a:pPr marL="0" algn="l" defTabSz="1881012" rtl="0" eaLnBrk="1" fontAlgn="b" latinLnBrk="0" hangingPunct="1">
                        <a:tabLst>
                          <a:tab pos="1919288" algn="dec"/>
                        </a:tabLst>
                      </a:pP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828800" algn="dec"/>
                        </a:tabLst>
                      </a:pP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r>
              <a:tr h="370840">
                <a:tc>
                  <a:txBody>
                    <a:bodyPr/>
                    <a:lstStyle/>
                    <a:p>
                      <a:pPr algn="l" fontAlgn="b"/>
                      <a:r>
                        <a:rPr lang="en-US" sz="3700" b="0" kern="1200" smtClean="0">
                          <a:solidFill>
                            <a:schemeClr val="tx1"/>
                          </a:solidFill>
                          <a:latin typeface="+mn-lt"/>
                          <a:ea typeface="+mn-ea"/>
                          <a:cs typeface="+mn-cs"/>
                        </a:rPr>
                        <a:t>Annual Sq.Ft. Rental (Avg.)</a:t>
                      </a:r>
                      <a:endParaRPr lang="en-US" sz="3700" b="0" kern="1200" dirty="0">
                        <a:solidFill>
                          <a:schemeClr val="tx1"/>
                        </a:solidFill>
                        <a:latin typeface="+mn-lt"/>
                        <a:ea typeface="+mn-ea"/>
                        <a:cs typeface="+mn-cs"/>
                      </a:endParaRPr>
                    </a:p>
                  </a:txBody>
                  <a:tcPr marL="9525" marR="9525" marT="9525" marB="0" anchor="b"/>
                </a:tc>
                <a:tc>
                  <a:txBody>
                    <a:bodyPr/>
                    <a:lstStyle/>
                    <a:p>
                      <a:pPr algn="l" fontAlgn="b">
                        <a:tabLst>
                          <a:tab pos="1828800" algn="dec"/>
                        </a:tabLst>
                      </a:pPr>
                      <a:r>
                        <a:rPr lang="en-US" sz="3700" b="0" kern="1200" dirty="0" smtClean="0">
                          <a:solidFill>
                            <a:schemeClr val="tx1"/>
                          </a:solidFill>
                          <a:latin typeface="+mn-lt"/>
                          <a:ea typeface="+mn-ea"/>
                          <a:cs typeface="+mn-cs"/>
                        </a:rPr>
                        <a:t>$	19.46 </a:t>
                      </a:r>
                      <a:endParaRPr lang="en-US" sz="3700" b="0" kern="1200" dirty="0">
                        <a:solidFill>
                          <a:schemeClr val="tx1"/>
                        </a:solidFill>
                        <a:latin typeface="+mn-lt"/>
                        <a:ea typeface="+mn-ea"/>
                        <a:cs typeface="+mn-cs"/>
                      </a:endParaRPr>
                    </a:p>
                  </a:txBody>
                  <a:tcPr marL="9525" marR="9525" marT="9525" marB="0" anchor="b"/>
                </a:tc>
              </a:tr>
              <a:tr h="370840">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Annual Sq. Ft. Site Rent</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828800" algn="dec"/>
                        </a:tabLst>
                      </a:pPr>
                      <a:r>
                        <a:rPr lang="en-US" sz="3700" b="0" kern="1200" dirty="0" smtClean="0">
                          <a:solidFill>
                            <a:schemeClr val="tx1"/>
                          </a:solidFill>
                          <a:latin typeface="+mn-lt"/>
                          <a:ea typeface="+mn-ea"/>
                          <a:cs typeface="+mn-cs"/>
                        </a:rPr>
                        <a:t>$	25.00</a:t>
                      </a:r>
                    </a:p>
                  </a:txBody>
                  <a:tcPr marL="9525" marR="9525" marT="9525" marB="0" anchor="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Site Rent</a:t>
            </a:r>
            <a:endParaRPr lang="en-US" dirty="0"/>
          </a:p>
        </p:txBody>
      </p:sp>
      <p:sp>
        <p:nvSpPr>
          <p:cNvPr id="3" name="Content Placeholder 2"/>
          <p:cNvSpPr>
            <a:spLocks noGrp="1"/>
          </p:cNvSpPr>
          <p:nvPr>
            <p:ph idx="1"/>
          </p:nvPr>
        </p:nvSpPr>
        <p:spPr>
          <a:xfrm>
            <a:off x="11430000" y="1600201"/>
            <a:ext cx="10058400" cy="4114799"/>
          </a:xfrm>
        </p:spPr>
        <p:txBody>
          <a:bodyPr>
            <a:normAutofit/>
          </a:bodyPr>
          <a:lstStyle/>
          <a:p>
            <a:r>
              <a:rPr lang="en-US" dirty="0" smtClean="0"/>
              <a:t>Annual values indicated.</a:t>
            </a:r>
          </a:p>
          <a:p>
            <a:r>
              <a:rPr lang="en-US" dirty="0" smtClean="0"/>
              <a:t>Construction cost assumed at $160 per square foot.</a:t>
            </a:r>
          </a:p>
          <a:p>
            <a:r>
              <a:rPr lang="en-US" dirty="0" smtClean="0"/>
              <a:t>0% down, 5-10% Interest, 30 years.</a:t>
            </a:r>
          </a:p>
          <a:p>
            <a:r>
              <a:rPr lang="en-US" dirty="0" smtClean="0"/>
              <a:t>Assumes every square foot is leasable.</a:t>
            </a:r>
          </a:p>
          <a:p>
            <a:r>
              <a:rPr lang="en-US" dirty="0" smtClean="0"/>
              <a:t>Actual income lower.</a:t>
            </a:r>
          </a:p>
        </p:txBody>
      </p:sp>
      <p:graphicFrame>
        <p:nvGraphicFramePr>
          <p:cNvPr id="4" name="Chart 3"/>
          <p:cNvGraphicFramePr>
            <a:graphicFrameLocks noGrp="1"/>
          </p:cNvGraphicFramePr>
          <p:nvPr/>
        </p:nvGraphicFramePr>
        <p:xfrm>
          <a:off x="0" y="1447800"/>
          <a:ext cx="10820400" cy="9296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371600" y="3352800"/>
            <a:ext cx="7239000" cy="144780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smtClean="0">
                <a:solidFill>
                  <a:schemeClr val="tx1"/>
                </a:solidFill>
              </a:rPr>
              <a:t>Retail</a:t>
            </a:r>
            <a:endParaRPr lang="en-US" dirty="0">
              <a:solidFill>
                <a:schemeClr val="tx1"/>
              </a:solidFill>
            </a:endParaRPr>
          </a:p>
        </p:txBody>
      </p:sp>
      <p:sp>
        <p:nvSpPr>
          <p:cNvPr id="9" name="Rectangle 8"/>
          <p:cNvSpPr/>
          <p:nvPr/>
        </p:nvSpPr>
        <p:spPr>
          <a:xfrm>
            <a:off x="1371600" y="2286000"/>
            <a:ext cx="7239000" cy="62865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err="1" smtClean="0">
                <a:solidFill>
                  <a:schemeClr val="tx1"/>
                </a:solidFill>
              </a:rPr>
              <a:t>Taubman</a:t>
            </a:r>
            <a:r>
              <a:rPr lang="en-US" dirty="0" smtClean="0">
                <a:solidFill>
                  <a:schemeClr val="tx1"/>
                </a:solidFill>
              </a:rPr>
              <a:t> Retail</a:t>
            </a:r>
            <a:endParaRPr lang="en-US" dirty="0">
              <a:solidFill>
                <a:schemeClr val="tx1"/>
              </a:solidFill>
            </a:endParaRPr>
          </a:p>
        </p:txBody>
      </p:sp>
      <p:sp>
        <p:nvSpPr>
          <p:cNvPr id="10" name="Rectangle 9"/>
          <p:cNvSpPr/>
          <p:nvPr/>
        </p:nvSpPr>
        <p:spPr>
          <a:xfrm>
            <a:off x="1371600" y="6324600"/>
            <a:ext cx="7200900" cy="685800"/>
          </a:xfrm>
          <a:prstGeom prst="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smtClean="0">
                <a:solidFill>
                  <a:schemeClr val="tx1"/>
                </a:solidFill>
              </a:rPr>
              <a:t>Grocery</a:t>
            </a:r>
            <a:endParaRPr lang="en-US" dirty="0">
              <a:solidFill>
                <a:schemeClr val="tx1"/>
              </a:solidFill>
            </a:endParaRPr>
          </a:p>
        </p:txBody>
      </p:sp>
      <p:sp>
        <p:nvSpPr>
          <p:cNvPr id="11" name="Rectangle 10"/>
          <p:cNvSpPr/>
          <p:nvPr/>
        </p:nvSpPr>
        <p:spPr>
          <a:xfrm>
            <a:off x="1371600" y="5676900"/>
            <a:ext cx="7200900" cy="57150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smtClean="0">
                <a:solidFill>
                  <a:schemeClr val="tx1"/>
                </a:solidFill>
              </a:rPr>
              <a:t>Office</a:t>
            </a:r>
            <a:endParaRPr lang="en-US" dirty="0">
              <a:solidFill>
                <a:schemeClr val="tx1"/>
              </a:solidFill>
            </a:endParaRPr>
          </a:p>
        </p:txBody>
      </p:sp>
      <p:sp>
        <p:nvSpPr>
          <p:cNvPr id="12" name="Rectangle 11"/>
          <p:cNvSpPr/>
          <p:nvPr/>
        </p:nvSpPr>
        <p:spPr>
          <a:xfrm>
            <a:off x="1371600" y="8153400"/>
            <a:ext cx="7200900" cy="571500"/>
          </a:xfrm>
          <a:prstGeom prst="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smtClean="0">
                <a:solidFill>
                  <a:schemeClr val="tx1"/>
                </a:solidFill>
              </a:rPr>
              <a:t>Educational</a:t>
            </a:r>
            <a:endParaRPr lang="en-US" dirty="0">
              <a:solidFill>
                <a:schemeClr val="tx1"/>
              </a:solidFill>
            </a:endParaRPr>
          </a:p>
        </p:txBody>
      </p:sp>
      <p:sp>
        <p:nvSpPr>
          <p:cNvPr id="13" name="Rectangle 12"/>
          <p:cNvSpPr/>
          <p:nvPr/>
        </p:nvSpPr>
        <p:spPr>
          <a:xfrm>
            <a:off x="1371600" y="7086600"/>
            <a:ext cx="7200900" cy="685800"/>
          </a:xfrm>
          <a:prstGeom prst="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smtClean="0">
                <a:solidFill>
                  <a:schemeClr val="tx1"/>
                </a:solidFill>
              </a:rPr>
              <a:t>Residential</a:t>
            </a:r>
            <a:endParaRPr lang="en-US" dirty="0">
              <a:solidFill>
                <a:schemeClr val="tx1"/>
              </a:solidFill>
            </a:endParaRPr>
          </a:p>
        </p:txBody>
      </p:sp>
      <p:sp>
        <p:nvSpPr>
          <p:cNvPr id="14" name="Content Placeholder 2"/>
          <p:cNvSpPr txBox="1">
            <a:spLocks/>
          </p:cNvSpPr>
          <p:nvPr/>
        </p:nvSpPr>
        <p:spPr>
          <a:xfrm>
            <a:off x="11430000" y="5715001"/>
            <a:ext cx="10058400" cy="4724399"/>
          </a:xfrm>
          <a:prstGeom prst="rect">
            <a:avLst/>
          </a:prstGeom>
        </p:spPr>
        <p:txBody>
          <a:bodyPr vert="horz" lIns="188101" tIns="94051" rIns="188101" bIns="94051" rtlCol="0">
            <a:normAutofit/>
          </a:bodyPr>
          <a:lstStyle/>
          <a:p>
            <a:pPr marL="457200" marR="0" lvl="0" indent="-457200" algn="l" defTabSz="1881012" rtl="0" eaLnBrk="1" fontAlgn="auto" latinLnBrk="0" hangingPunct="1">
              <a:lnSpc>
                <a:spcPct val="100000"/>
              </a:lnSpc>
              <a:spcBef>
                <a:spcPct val="20000"/>
              </a:spcBef>
              <a:spcAft>
                <a:spcPts val="0"/>
              </a:spcAft>
              <a:buClrTx/>
              <a:buSzTx/>
              <a:buFont typeface="Wingdings" pitchFamily="2" charset="2"/>
              <a:buChar char="§"/>
              <a:tabLst/>
              <a:defRPr/>
            </a:pPr>
            <a:r>
              <a:rPr kumimoji="0" lang="en-US" sz="3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Single floor</a:t>
            </a:r>
            <a:r>
              <a:rPr kumimoji="0" lang="en-US" sz="3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construction leaves no profit after site rent and construction expenses.</a:t>
            </a:r>
          </a:p>
          <a:p>
            <a:pPr marL="457200" marR="0" lvl="0" indent="-457200" algn="l" defTabSz="1881012" rtl="0" eaLnBrk="1" fontAlgn="auto" latinLnBrk="0" hangingPunct="1">
              <a:lnSpc>
                <a:spcPct val="100000"/>
              </a:lnSpc>
              <a:spcBef>
                <a:spcPct val="20000"/>
              </a:spcBef>
              <a:spcAft>
                <a:spcPts val="0"/>
              </a:spcAft>
              <a:buClrTx/>
              <a:buSzTx/>
              <a:buFont typeface="Wingdings" pitchFamily="2" charset="2"/>
              <a:buChar char="§"/>
              <a:tabLst/>
              <a:defRPr/>
            </a:pPr>
            <a:r>
              <a:rPr lang="en-US" sz="3600" noProof="0" dirty="0" smtClean="0">
                <a:latin typeface="Arial" pitchFamily="34" charset="0"/>
                <a:cs typeface="Arial" pitchFamily="34" charset="0"/>
              </a:rPr>
              <a:t>10+ story office works, but lacks market.</a:t>
            </a:r>
          </a:p>
          <a:p>
            <a:pPr marL="457200" marR="0" lvl="0" indent="-457200" algn="l" defTabSz="1881012" rtl="0" eaLnBrk="1" fontAlgn="auto" latinLnBrk="0" hangingPunct="1">
              <a:lnSpc>
                <a:spcPct val="100000"/>
              </a:lnSpc>
              <a:spcBef>
                <a:spcPct val="20000"/>
              </a:spcBef>
              <a:spcAft>
                <a:spcPts val="0"/>
              </a:spcAft>
              <a:buClrTx/>
              <a:buSzTx/>
              <a:buFont typeface="Wingdings" pitchFamily="2" charset="2"/>
              <a:buChar char="§"/>
              <a:tabLst/>
              <a:defRPr/>
            </a:pPr>
            <a:r>
              <a:rPr lang="en-US" sz="3600" dirty="0" smtClean="0">
                <a:latin typeface="Arial" pitchFamily="34" charset="0"/>
                <a:cs typeface="Arial" pitchFamily="34" charset="0"/>
              </a:rPr>
              <a:t>Grocery-Educational-Residential has profit potential once loan is paid; however, the land is leased not owned.</a:t>
            </a:r>
            <a:endParaRPr kumimoji="0" lang="en-US" sz="36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Effect transition="in" filter="fade">
                                      <p:cBhvr>
                                        <p:cTn id="32" dur="2000"/>
                                        <p:tgtEl>
                                          <p:spTgt spid="9">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20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bg/>
                                          </p:spTgt>
                                        </p:tgtEl>
                                        <p:attrNameLst>
                                          <p:attrName>style.visibility</p:attrName>
                                        </p:attrNameLst>
                                      </p:cBhvr>
                                      <p:to>
                                        <p:strVal val="visible"/>
                                      </p:to>
                                    </p:set>
                                    <p:animEffect transition="in" filter="fade">
                                      <p:cBhvr>
                                        <p:cTn id="40" dur="2000"/>
                                        <p:tgtEl>
                                          <p:spTgt spid="8">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20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bg/>
                                          </p:spTgt>
                                        </p:tgtEl>
                                        <p:attrNameLst>
                                          <p:attrName>style.visibility</p:attrName>
                                        </p:attrNameLst>
                                      </p:cBhvr>
                                      <p:to>
                                        <p:strVal val="visible"/>
                                      </p:to>
                                    </p:set>
                                    <p:animEffect transition="in" filter="fade">
                                      <p:cBhvr>
                                        <p:cTn id="48" dur="2000"/>
                                        <p:tgtEl>
                                          <p:spTgt spid="11">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2000"/>
                                        <p:tgtEl>
                                          <p:spTgt spid="1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bg/>
                                          </p:spTgt>
                                        </p:tgtEl>
                                        <p:attrNameLst>
                                          <p:attrName>style.visibility</p:attrName>
                                        </p:attrNameLst>
                                      </p:cBhvr>
                                      <p:to>
                                        <p:strVal val="visible"/>
                                      </p:to>
                                    </p:set>
                                    <p:animEffect transition="in" filter="fade">
                                      <p:cBhvr>
                                        <p:cTn id="56" dur="2000"/>
                                        <p:tgtEl>
                                          <p:spTgt spid="10">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Effect transition="in" filter="fade">
                                      <p:cBhvr>
                                        <p:cTn id="59" dur="2000"/>
                                        <p:tgtEl>
                                          <p:spTgt spid="1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
                                            <p:bg/>
                                          </p:spTgt>
                                        </p:tgtEl>
                                        <p:attrNameLst>
                                          <p:attrName>style.visibility</p:attrName>
                                        </p:attrNameLst>
                                      </p:cBhvr>
                                      <p:to>
                                        <p:strVal val="visible"/>
                                      </p:to>
                                    </p:set>
                                    <p:animEffect transition="in" filter="fade">
                                      <p:cBhvr>
                                        <p:cTn id="64" dur="2000"/>
                                        <p:tgtEl>
                                          <p:spTgt spid="13">
                                            <p:bg/>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fade">
                                      <p:cBhvr>
                                        <p:cTn id="67" dur="2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bg/>
                                          </p:spTgt>
                                        </p:tgtEl>
                                        <p:attrNameLst>
                                          <p:attrName>style.visibility</p:attrName>
                                        </p:attrNameLst>
                                      </p:cBhvr>
                                      <p:to>
                                        <p:strVal val="visible"/>
                                      </p:to>
                                    </p:set>
                                    <p:animEffect transition="in" filter="fade">
                                      <p:cBhvr>
                                        <p:cTn id="72" dur="2000"/>
                                        <p:tgtEl>
                                          <p:spTgt spid="12">
                                            <p:bg/>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
                                            <p:txEl>
                                              <p:pRg st="0" end="0"/>
                                            </p:txEl>
                                          </p:spTgt>
                                        </p:tgtEl>
                                        <p:attrNameLst>
                                          <p:attrName>style.visibility</p:attrName>
                                        </p:attrNameLst>
                                      </p:cBhvr>
                                      <p:to>
                                        <p:strVal val="visible"/>
                                      </p:to>
                                    </p:set>
                                    <p:animEffect transition="in" filter="fade">
                                      <p:cBhvr>
                                        <p:cTn id="75" dur="2000"/>
                                        <p:tgtEl>
                                          <p:spTgt spid="12">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xEl>
                                              <p:pRg st="0" end="0"/>
                                            </p:txEl>
                                          </p:spTgt>
                                        </p:tgtEl>
                                        <p:attrNameLst>
                                          <p:attrName>style.visibility</p:attrName>
                                        </p:attrNameLst>
                                      </p:cBhvr>
                                      <p:to>
                                        <p:strVal val="visible"/>
                                      </p:to>
                                    </p:set>
                                    <p:animEffect transition="in" filter="fade">
                                      <p:cBhvr>
                                        <p:cTn id="80" dur="2000"/>
                                        <p:tgtEl>
                                          <p:spTgt spid="14">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4">
                                            <p:txEl>
                                              <p:pRg st="1" end="1"/>
                                            </p:txEl>
                                          </p:spTgt>
                                        </p:tgtEl>
                                        <p:attrNameLst>
                                          <p:attrName>style.visibility</p:attrName>
                                        </p:attrNameLst>
                                      </p:cBhvr>
                                      <p:to>
                                        <p:strVal val="visible"/>
                                      </p:to>
                                    </p:set>
                                    <p:animEffect transition="in" filter="fade">
                                      <p:cBhvr>
                                        <p:cTn id="85" dur="2000"/>
                                        <p:tgtEl>
                                          <p:spTgt spid="14">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4">
                                            <p:txEl>
                                              <p:pRg st="2" end="2"/>
                                            </p:txEl>
                                          </p:spTgt>
                                        </p:tgtEl>
                                        <p:attrNameLst>
                                          <p:attrName>style.visibility</p:attrName>
                                        </p:attrNameLst>
                                      </p:cBhvr>
                                      <p:to>
                                        <p:strVal val="visible"/>
                                      </p:to>
                                    </p:set>
                                    <p:animEffect transition="in" filter="fade">
                                      <p:cBhvr>
                                        <p:cTn id="90"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allAtOnce" animBg="1"/>
      <p:bldP spid="9" grpId="0" build="allAtOnce" animBg="1"/>
      <p:bldP spid="10" grpId="0" build="allAtOnce" animBg="1"/>
      <p:bldP spid="11" grpId="0" build="allAtOnce" animBg="1"/>
      <p:bldP spid="12" grpId="0" build="allAtOnce" animBg="1"/>
      <p:bldP spid="13" grpId="0" build="allAtOnce" animBg="1"/>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Synergistic Uses</a:t>
            </a:r>
            <a:endParaRPr lang="en-US" dirty="0"/>
          </a:p>
        </p:txBody>
      </p:sp>
      <p:sp>
        <p:nvSpPr>
          <p:cNvPr id="3" name="Content Placeholder 2"/>
          <p:cNvSpPr>
            <a:spLocks noGrp="1"/>
          </p:cNvSpPr>
          <p:nvPr>
            <p:ph idx="1"/>
          </p:nvPr>
        </p:nvSpPr>
        <p:spPr/>
        <p:txBody>
          <a:bodyPr/>
          <a:lstStyle/>
          <a:p>
            <a:r>
              <a:rPr lang="en-US" dirty="0" smtClean="0"/>
              <a:t>Simultaneous development of </a:t>
            </a:r>
            <a:r>
              <a:rPr lang="en-US" dirty="0" smtClean="0"/>
              <a:t>market, amenities, </a:t>
            </a:r>
            <a:r>
              <a:rPr lang="en-US" dirty="0" smtClean="0"/>
              <a:t>and demand.</a:t>
            </a:r>
          </a:p>
          <a:p>
            <a:r>
              <a:rPr lang="en-US" dirty="0" smtClean="0"/>
              <a:t>Grocery benefits from both onsite residences and </a:t>
            </a:r>
            <a:r>
              <a:rPr lang="en-US" dirty="0" smtClean="0"/>
              <a:t>parent pick-up of children.</a:t>
            </a:r>
          </a:p>
          <a:p>
            <a:r>
              <a:rPr lang="en-US" dirty="0" smtClean="0"/>
              <a:t>Grocery and quality schools are required to attract more mainstream and luxury tenants.</a:t>
            </a:r>
            <a:endParaRPr lang="en-US" dirty="0"/>
          </a:p>
        </p:txBody>
      </p:sp>
      <p:graphicFrame>
        <p:nvGraphicFramePr>
          <p:cNvPr id="4" name="Diagram 3"/>
          <p:cNvGraphicFramePr/>
          <p:nvPr/>
        </p:nvGraphicFramePr>
        <p:xfrm>
          <a:off x="13792200" y="5486400"/>
          <a:ext cx="487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Site</a:t>
            </a:r>
          </a:p>
          <a:p>
            <a:r>
              <a:rPr lang="en-US" dirty="0" smtClean="0"/>
              <a:t>Previous presentation</a:t>
            </a:r>
          </a:p>
          <a:p>
            <a:r>
              <a:rPr lang="en-US" dirty="0" smtClean="0"/>
              <a:t>New uses </a:t>
            </a:r>
          </a:p>
          <a:p>
            <a:r>
              <a:rPr lang="en-US" dirty="0" err="1" smtClean="0"/>
              <a:t>Sociographics</a:t>
            </a:r>
            <a:endParaRPr lang="en-US" dirty="0" smtClean="0"/>
          </a:p>
          <a:p>
            <a:r>
              <a:rPr lang="en-US" dirty="0" smtClean="0"/>
              <a:t>Economics / </a:t>
            </a:r>
            <a:r>
              <a:rPr lang="en-US" dirty="0" err="1" smtClean="0"/>
              <a:t>Proforma</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Downtown Detroit</a:t>
            </a:r>
            <a:endParaRPr lang="en-US" dirty="0"/>
          </a:p>
        </p:txBody>
      </p:sp>
      <p:sp>
        <p:nvSpPr>
          <p:cNvPr id="3" name="Content Placeholder 2"/>
          <p:cNvSpPr>
            <a:spLocks noGrp="1"/>
          </p:cNvSpPr>
          <p:nvPr>
            <p:ph idx="1"/>
          </p:nvPr>
        </p:nvSpPr>
        <p:spPr/>
        <p:txBody>
          <a:bodyPr/>
          <a:lstStyle/>
          <a:p>
            <a:r>
              <a:rPr lang="en-US" dirty="0" smtClean="0"/>
              <a:t>Heart of the CBD.</a:t>
            </a:r>
          </a:p>
          <a:p>
            <a:r>
              <a:rPr lang="en-US" dirty="0" smtClean="0"/>
              <a:t>Higher residential density desired.</a:t>
            </a:r>
          </a:p>
          <a:p>
            <a:r>
              <a:rPr lang="en-US" dirty="0" smtClean="0"/>
              <a:t>Large proportion of office commuters.</a:t>
            </a:r>
          </a:p>
          <a:p>
            <a:r>
              <a:rPr lang="en-US" dirty="0" smtClean="0"/>
              <a:t>Potential connection to People </a:t>
            </a:r>
            <a:r>
              <a:rPr lang="en-US" dirty="0"/>
              <a:t>M</a:t>
            </a:r>
            <a:r>
              <a:rPr lang="en-US" dirty="0" smtClean="0"/>
              <a:t>over.</a:t>
            </a:r>
          </a:p>
          <a:p>
            <a:pPr>
              <a:buNone/>
            </a:pPr>
            <a:endParaRPr lang="en-US" dirty="0"/>
          </a:p>
        </p:txBody>
      </p:sp>
      <p:pic>
        <p:nvPicPr>
          <p:cNvPr id="4" name="Picture 2" descr="C:\Users\Lesa Rozmarek\Documents\My Dropbox\Real Estate Development\Semester Project\slides\presentation 1\3.jpg"/>
          <p:cNvPicPr>
            <a:picLocks noChangeAspect="1" noChangeArrowheads="1"/>
          </p:cNvPicPr>
          <p:nvPr/>
        </p:nvPicPr>
        <p:blipFill>
          <a:blip r:embed="rId2" cstate="print"/>
          <a:srcRect l="43333" t="13548" b="20703"/>
          <a:stretch>
            <a:fillRect/>
          </a:stretch>
        </p:blipFill>
        <p:spPr bwMode="auto">
          <a:xfrm>
            <a:off x="457200" y="1455420"/>
            <a:ext cx="10028904" cy="899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Presentation</a:t>
            </a:r>
            <a:endParaRPr lang="en-US" dirty="0"/>
          </a:p>
        </p:txBody>
      </p:sp>
      <p:sp>
        <p:nvSpPr>
          <p:cNvPr id="3" name="Content Placeholder 2"/>
          <p:cNvSpPr>
            <a:spLocks noGrp="1"/>
          </p:cNvSpPr>
          <p:nvPr>
            <p:ph idx="1"/>
          </p:nvPr>
        </p:nvSpPr>
        <p:spPr>
          <a:xfrm>
            <a:off x="11430000" y="1600201"/>
            <a:ext cx="10058400" cy="3124199"/>
          </a:xfrm>
        </p:spPr>
        <p:txBody>
          <a:bodyPr>
            <a:normAutofit/>
          </a:bodyPr>
          <a:lstStyle/>
          <a:p>
            <a:r>
              <a:rPr lang="en-US" sz="3600" dirty="0" smtClean="0"/>
              <a:t>Grocery </a:t>
            </a:r>
          </a:p>
          <a:p>
            <a:r>
              <a:rPr lang="en-US" sz="3600" dirty="0" smtClean="0"/>
              <a:t>Residential</a:t>
            </a:r>
          </a:p>
          <a:p>
            <a:r>
              <a:rPr lang="en-US" sz="3600" dirty="0" smtClean="0"/>
              <a:t>Phased approach</a:t>
            </a:r>
            <a:endParaRPr lang="en-US" sz="3600" dirty="0"/>
          </a:p>
        </p:txBody>
      </p:sp>
      <p:pic>
        <p:nvPicPr>
          <p:cNvPr id="4" name="Picture 2" descr="D:\Grabow\LTU-RE\Project\IN-11-17-2010\JPG\RG-SlideImagesa2.jpg"/>
          <p:cNvPicPr>
            <a:picLocks noChangeAspect="1" noChangeArrowheads="1"/>
          </p:cNvPicPr>
          <p:nvPr/>
        </p:nvPicPr>
        <p:blipFill>
          <a:blip r:embed="rId2" cstate="print"/>
          <a:srcRect l="5682" t="8279" b="40410"/>
          <a:stretch>
            <a:fillRect/>
          </a:stretch>
        </p:blipFill>
        <p:spPr bwMode="auto">
          <a:xfrm>
            <a:off x="11353800" y="4876800"/>
            <a:ext cx="10134600" cy="5638800"/>
          </a:xfrm>
          <a:prstGeom prst="rect">
            <a:avLst/>
          </a:prstGeom>
          <a:noFill/>
          <a:ln w="9525">
            <a:noFill/>
            <a:miter lim="800000"/>
            <a:headEnd/>
            <a:tailEnd/>
          </a:ln>
        </p:spPr>
      </p:pic>
      <p:pic>
        <p:nvPicPr>
          <p:cNvPr id="5" name="Picture 2" descr="D:\Grabow\LTU-RE\Project\IN-11-17-2010\JPG\RG-SlideImagesa8.jpg"/>
          <p:cNvPicPr>
            <a:picLocks noChangeAspect="1" noChangeArrowheads="1"/>
          </p:cNvPicPr>
          <p:nvPr/>
        </p:nvPicPr>
        <p:blipFill>
          <a:blip r:embed="rId3" cstate="print"/>
          <a:srcRect l="4167" t="9934" r="27500" b="11555"/>
          <a:stretch>
            <a:fillRect/>
          </a:stretch>
        </p:blipFill>
        <p:spPr bwMode="auto">
          <a:xfrm>
            <a:off x="457200" y="1447800"/>
            <a:ext cx="10215758" cy="906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r>
              <a:rPr lang="en-US" dirty="0" smtClean="0"/>
              <a:t>Consider:</a:t>
            </a:r>
          </a:p>
          <a:p>
            <a:pPr lvl="1"/>
            <a:r>
              <a:rPr lang="en-US" dirty="0" err="1" smtClean="0"/>
              <a:t>Sociographic</a:t>
            </a:r>
            <a:r>
              <a:rPr lang="en-US" dirty="0" smtClean="0"/>
              <a:t> data</a:t>
            </a:r>
          </a:p>
          <a:p>
            <a:pPr lvl="1"/>
            <a:r>
              <a:rPr lang="en-US" dirty="0" smtClean="0"/>
              <a:t>Educational use</a:t>
            </a:r>
          </a:p>
          <a:p>
            <a:pPr lvl="1"/>
            <a:r>
              <a:rPr lang="en-US" dirty="0" smtClean="0"/>
              <a:t>Careful of market saturation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Sociographic</a:t>
            </a:r>
            <a:r>
              <a:rPr lang="en-US" dirty="0"/>
              <a:t> </a:t>
            </a:r>
            <a:r>
              <a:rPr lang="en-US" dirty="0" smtClean="0"/>
              <a:t>Information</a:t>
            </a:r>
            <a:endParaRPr lang="en-US" dirty="0"/>
          </a:p>
        </p:txBody>
      </p:sp>
      <p:sp>
        <p:nvSpPr>
          <p:cNvPr id="3" name="Content Placeholder 2"/>
          <p:cNvSpPr>
            <a:spLocks noGrp="1"/>
          </p:cNvSpPr>
          <p:nvPr>
            <p:ph idx="1"/>
          </p:nvPr>
        </p:nvSpPr>
        <p:spPr/>
        <p:txBody>
          <a:bodyPr/>
          <a:lstStyle/>
          <a:p>
            <a:r>
              <a:rPr lang="en-US" dirty="0" smtClean="0"/>
              <a:t>Existing market perceived as trendy adults.</a:t>
            </a:r>
          </a:p>
          <a:p>
            <a:r>
              <a:rPr lang="en-US" dirty="0" smtClean="0"/>
              <a:t>Next life stage is starting a family.</a:t>
            </a:r>
          </a:p>
          <a:p>
            <a:r>
              <a:rPr lang="en-US" dirty="0" smtClean="0"/>
              <a:t>Mainstream market deterred by lack of supporting services.</a:t>
            </a:r>
          </a:p>
          <a:p>
            <a:r>
              <a:rPr lang="en-US" dirty="0" smtClean="0"/>
              <a:t>Underserved market in Detroit.</a:t>
            </a:r>
          </a:p>
          <a:p>
            <a:r>
              <a:rPr lang="en-US" dirty="0" smtClean="0"/>
              <a:t>Provide downtown option to suburbs.</a:t>
            </a:r>
          </a:p>
        </p:txBody>
      </p:sp>
      <p:pic>
        <p:nvPicPr>
          <p:cNvPr id="2050" name="Picture 2"/>
          <p:cNvPicPr>
            <a:picLocks noChangeAspect="1" noChangeArrowheads="1"/>
          </p:cNvPicPr>
          <p:nvPr/>
        </p:nvPicPr>
        <p:blipFill>
          <a:blip r:embed="rId2" cstate="print"/>
          <a:srcRect/>
          <a:stretch>
            <a:fillRect/>
          </a:stretch>
        </p:blipFill>
        <p:spPr bwMode="auto">
          <a:xfrm>
            <a:off x="457200" y="1600200"/>
            <a:ext cx="10204450" cy="7059613"/>
          </a:xfrm>
          <a:prstGeom prst="rect">
            <a:avLst/>
          </a:prstGeom>
          <a:noFill/>
          <a:ln w="9525">
            <a:noFill/>
            <a:miter lim="800000"/>
            <a:headEnd/>
            <a:tailEnd/>
          </a:ln>
        </p:spPr>
      </p:pic>
      <p:cxnSp>
        <p:nvCxnSpPr>
          <p:cNvPr id="6" name="Straight Arrow Connector 5"/>
          <p:cNvCxnSpPr/>
          <p:nvPr/>
        </p:nvCxnSpPr>
        <p:spPr>
          <a:xfrm>
            <a:off x="3962400" y="4876800"/>
            <a:ext cx="2590800" cy="1588"/>
          </a:xfrm>
          <a:prstGeom prst="straightConnector1">
            <a:avLst/>
          </a:prstGeom>
          <a:ln w="254000">
            <a:solidFill>
              <a:srgbClr val="C00000"/>
            </a:solidFill>
            <a:prstDash val="sysDot"/>
            <a:tailEnd type="triangle" w="med" len="sm"/>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62000" y="11353800"/>
            <a:ext cx="20269200" cy="1231106"/>
          </a:xfrm>
          <a:prstGeom prst="rect">
            <a:avLst/>
          </a:prstGeom>
        </p:spPr>
        <p:txBody>
          <a:bodyPr wrap="square">
            <a:spAutoFit/>
          </a:bodyPr>
          <a:lstStyle/>
          <a:p>
            <a:r>
              <a:rPr lang="en-US" i="1" dirty="0"/>
              <a:t>Source: Adapted from Strategic Marketing &amp; Research, Inc. 2006 for Detroit Metro Visitors and Convention Bureau</a:t>
            </a:r>
            <a:endParaRPr lang="en-US" dirty="0"/>
          </a:p>
        </p:txBody>
      </p:sp>
      <p:sp>
        <p:nvSpPr>
          <p:cNvPr id="10" name="Oval 9"/>
          <p:cNvSpPr/>
          <p:nvPr/>
        </p:nvSpPr>
        <p:spPr>
          <a:xfrm>
            <a:off x="3962400" y="4114800"/>
            <a:ext cx="1524000" cy="1524000"/>
          </a:xfrm>
          <a:prstGeom prst="ellipse">
            <a:avLst/>
          </a:prstGeom>
          <a:solidFill>
            <a:srgbClr val="FF0000">
              <a:alpha val="22000"/>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Use</a:t>
            </a:r>
            <a:endParaRPr lang="en-US" dirty="0"/>
          </a:p>
        </p:txBody>
      </p:sp>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Grocery Economics </a:t>
            </a:r>
            <a:endParaRPr lang="en-US" dirty="0"/>
          </a:p>
        </p:txBody>
      </p:sp>
      <p:sp>
        <p:nvSpPr>
          <p:cNvPr id="3" name="Content Placeholder 2"/>
          <p:cNvSpPr>
            <a:spLocks noGrp="1"/>
          </p:cNvSpPr>
          <p:nvPr>
            <p:ph idx="1"/>
          </p:nvPr>
        </p:nvSpPr>
        <p:spPr>
          <a:xfrm>
            <a:off x="11430000" y="5562600"/>
            <a:ext cx="10058400" cy="4239262"/>
          </a:xfrm>
        </p:spPr>
        <p:txBody>
          <a:bodyPr>
            <a:normAutofit/>
          </a:bodyPr>
          <a:lstStyle/>
          <a:p>
            <a:r>
              <a:rPr lang="en-US" dirty="0" smtClean="0"/>
              <a:t>A stand alone single floor grocery store would not be sufficient to cover site rental costs.</a:t>
            </a:r>
          </a:p>
          <a:p>
            <a:r>
              <a:rPr lang="en-US" dirty="0" smtClean="0"/>
              <a:t>Security issues and inefficient loading are anticipated challenges.  </a:t>
            </a:r>
          </a:p>
          <a:p>
            <a:r>
              <a:rPr lang="en-US" dirty="0" smtClean="0"/>
              <a:t>Grocery is likely to be a strong component in a mixed-use strategy.</a:t>
            </a:r>
            <a:endParaRPr lang="en-US" dirty="0"/>
          </a:p>
        </p:txBody>
      </p:sp>
      <p:graphicFrame>
        <p:nvGraphicFramePr>
          <p:cNvPr id="5" name="Content Placeholder 3"/>
          <p:cNvGraphicFramePr>
            <a:graphicFrameLocks/>
          </p:cNvGraphicFramePr>
          <p:nvPr/>
        </p:nvGraphicFramePr>
        <p:xfrm>
          <a:off x="11430000" y="1600200"/>
          <a:ext cx="10058400" cy="3522345"/>
        </p:xfrm>
        <a:graphic>
          <a:graphicData uri="http://schemas.openxmlformats.org/drawingml/2006/table">
            <a:tbl>
              <a:tblPr firstRow="1" bandRow="1">
                <a:tableStyleId>{5C22544A-7EE6-4342-B048-85BDC9FD1C3A}</a:tableStyleId>
              </a:tblPr>
              <a:tblGrid>
                <a:gridCol w="5562600"/>
                <a:gridCol w="4495800"/>
              </a:tblGrid>
              <a:tr h="370840">
                <a:tc>
                  <a:txBody>
                    <a:bodyPr/>
                    <a:lstStyle/>
                    <a:p>
                      <a:r>
                        <a:rPr lang="en-US" dirty="0" smtClean="0"/>
                        <a:t>Description</a:t>
                      </a:r>
                      <a:endParaRPr lang="en-US" dirty="0"/>
                    </a:p>
                  </a:txBody>
                  <a:tcPr>
                    <a:solidFill>
                      <a:schemeClr val="tx1"/>
                    </a:solidFill>
                  </a:tcPr>
                </a:tc>
                <a:tc>
                  <a:txBody>
                    <a:bodyPr/>
                    <a:lstStyle/>
                    <a:p>
                      <a:r>
                        <a:rPr lang="en-US" dirty="0" smtClean="0"/>
                        <a:t>Value</a:t>
                      </a:r>
                      <a:endParaRPr lang="en-US" dirty="0"/>
                    </a:p>
                  </a:txBody>
                  <a:tcPr>
                    <a:solidFill>
                      <a:schemeClr val="tx1"/>
                    </a:solidFill>
                  </a:tcPr>
                </a:tc>
              </a:tr>
              <a:tr h="370840">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Weekly Sales per Sq. Ft.</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	11.77	</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r>
              <a:tr h="370840">
                <a:tc>
                  <a:txBody>
                    <a:bodyPr/>
                    <a:lstStyle/>
                    <a:p>
                      <a:pPr algn="l" fontAlgn="b"/>
                      <a:r>
                        <a:rPr lang="en-US" sz="3700" b="0" kern="1200" dirty="0">
                          <a:solidFill>
                            <a:schemeClr val="tx1"/>
                          </a:solidFill>
                          <a:latin typeface="+mn-lt"/>
                          <a:ea typeface="+mn-ea"/>
                          <a:cs typeface="+mn-cs"/>
                        </a:rPr>
                        <a:t>Annual Sales per Sq</a:t>
                      </a:r>
                      <a:r>
                        <a:rPr lang="en-US" sz="3700" b="0" kern="1200" dirty="0" smtClean="0">
                          <a:solidFill>
                            <a:schemeClr val="tx1"/>
                          </a:solidFill>
                          <a:latin typeface="+mn-lt"/>
                          <a:ea typeface="+mn-ea"/>
                          <a:cs typeface="+mn-cs"/>
                        </a:rPr>
                        <a:t>. Ft</a:t>
                      </a:r>
                      <a:r>
                        <a:rPr lang="en-US" sz="3700" b="0" kern="1200" dirty="0">
                          <a:solidFill>
                            <a:schemeClr val="tx1"/>
                          </a:solidFill>
                          <a:latin typeface="+mn-lt"/>
                          <a:ea typeface="+mn-ea"/>
                          <a:cs typeface="+mn-cs"/>
                        </a:rPr>
                        <a:t>.</a:t>
                      </a:r>
                    </a:p>
                  </a:txBody>
                  <a:tcPr marL="9525" marR="9525" marT="9525" marB="0" anchor="b"/>
                </a:tc>
                <a:tc>
                  <a:txBody>
                    <a:bodyPr/>
                    <a:lstStyle/>
                    <a:p>
                      <a:pPr algn="l" fontAlgn="b">
                        <a:tabLst>
                          <a:tab pos="1919288" algn="dec"/>
                        </a:tabLst>
                      </a:pPr>
                      <a:r>
                        <a:rPr lang="en-US" sz="3700" b="0" kern="1200" dirty="0" smtClean="0">
                          <a:solidFill>
                            <a:schemeClr val="tx1"/>
                          </a:solidFill>
                          <a:latin typeface="+mn-lt"/>
                          <a:ea typeface="+mn-ea"/>
                          <a:cs typeface="+mn-cs"/>
                        </a:rPr>
                        <a:t>$	612.04 </a:t>
                      </a:r>
                      <a:endParaRPr lang="en-US" sz="3700" b="0" kern="1200" dirty="0">
                        <a:solidFill>
                          <a:schemeClr val="tx1"/>
                        </a:solidFill>
                        <a:latin typeface="+mn-lt"/>
                        <a:ea typeface="+mn-ea"/>
                        <a:cs typeface="+mn-cs"/>
                      </a:endParaRPr>
                    </a:p>
                  </a:txBody>
                  <a:tcPr marL="9525" marR="9525" marT="9525" marB="0" anchor="b"/>
                </a:tc>
              </a:tr>
              <a:tr h="370840">
                <a:tc>
                  <a:txBody>
                    <a:bodyPr/>
                    <a:lstStyle/>
                    <a:p>
                      <a:pPr marL="0" algn="l" defTabSz="1881012" rtl="0" eaLnBrk="1" fontAlgn="b" latinLnBrk="0" hangingPunct="1">
                        <a:tabLst>
                          <a:tab pos="1919288" algn="dec"/>
                        </a:tabLst>
                      </a:pPr>
                      <a:r>
                        <a:rPr lang="en-US" sz="3700" b="0" kern="1200" smtClean="0">
                          <a:solidFill>
                            <a:schemeClr val="tx1"/>
                          </a:solidFill>
                          <a:latin typeface="+mn-lt"/>
                          <a:ea typeface="+mn-ea"/>
                          <a:cs typeface="+mn-cs"/>
                        </a:rPr>
                        <a:t>Rent as percent of Sales</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919288" algn="dec"/>
                        </a:tabLst>
                      </a:pPr>
                      <a:r>
                        <a:rPr lang="en-US" sz="3700" b="0" kern="1200" smtClean="0">
                          <a:solidFill>
                            <a:schemeClr val="tx1"/>
                          </a:solidFill>
                          <a:latin typeface="+mn-lt"/>
                          <a:ea typeface="+mn-ea"/>
                          <a:cs typeface="+mn-cs"/>
                        </a:rPr>
                        <a:t>	3.18%</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r>
              <a:tr h="370840">
                <a:tc>
                  <a:txBody>
                    <a:bodyPr/>
                    <a:lstStyle/>
                    <a:p>
                      <a:pPr algn="l" fontAlgn="b"/>
                      <a:r>
                        <a:rPr lang="en-US" sz="3700" b="0" kern="1200" smtClean="0">
                          <a:solidFill>
                            <a:schemeClr val="tx1"/>
                          </a:solidFill>
                          <a:latin typeface="+mn-lt"/>
                          <a:ea typeface="+mn-ea"/>
                          <a:cs typeface="+mn-cs"/>
                        </a:rPr>
                        <a:t>Annual Sq.Ft. Rental (Avg.)</a:t>
                      </a:r>
                      <a:endParaRPr lang="en-US" sz="3700" b="0" kern="1200" dirty="0">
                        <a:solidFill>
                          <a:schemeClr val="tx1"/>
                        </a:solidFill>
                        <a:latin typeface="+mn-lt"/>
                        <a:ea typeface="+mn-ea"/>
                        <a:cs typeface="+mn-cs"/>
                      </a:endParaRPr>
                    </a:p>
                  </a:txBody>
                  <a:tcPr marL="9525" marR="9525" marT="9525" marB="0" anchor="b"/>
                </a:tc>
                <a:tc>
                  <a:txBody>
                    <a:bodyPr/>
                    <a:lstStyle/>
                    <a:p>
                      <a:pPr algn="l" fontAlgn="b">
                        <a:tabLst>
                          <a:tab pos="1919288" algn="dec"/>
                        </a:tabLst>
                      </a:pPr>
                      <a:r>
                        <a:rPr lang="en-US" sz="3700" b="0" kern="1200" smtClean="0">
                          <a:solidFill>
                            <a:schemeClr val="tx1"/>
                          </a:solidFill>
                          <a:latin typeface="+mn-lt"/>
                          <a:ea typeface="+mn-ea"/>
                          <a:cs typeface="+mn-cs"/>
                        </a:rPr>
                        <a:t>$	19.46 </a:t>
                      </a:r>
                      <a:endParaRPr lang="en-US" sz="3700" b="0" kern="1200" dirty="0">
                        <a:solidFill>
                          <a:schemeClr val="tx1"/>
                        </a:solidFill>
                        <a:latin typeface="+mn-lt"/>
                        <a:ea typeface="+mn-ea"/>
                        <a:cs typeface="+mn-cs"/>
                      </a:endParaRPr>
                    </a:p>
                  </a:txBody>
                  <a:tcPr marL="9525" marR="9525" marT="9525" marB="0" anchor="b"/>
                </a:tc>
              </a:tr>
              <a:tr h="370840">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Annual Sq. Ft. Site Rent</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	25.00</a:t>
                      </a:r>
                    </a:p>
                  </a:txBody>
                  <a:tcPr marL="9525" marR="9525" marT="9525" marB="0" anchor="b">
                    <a:solidFill>
                      <a:schemeClr val="bg1">
                        <a:lumMod val="95000"/>
                      </a:schemeClr>
                    </a:solidFill>
                  </a:tcPr>
                </a:tc>
              </a:tr>
            </a:tbl>
          </a:graphicData>
        </a:graphic>
      </p:graphicFrame>
      <p:sp>
        <p:nvSpPr>
          <p:cNvPr id="6" name="TextBox 5"/>
          <p:cNvSpPr txBox="1"/>
          <p:nvPr/>
        </p:nvSpPr>
        <p:spPr>
          <a:xfrm>
            <a:off x="11506200" y="10058400"/>
            <a:ext cx="9982200" cy="369332"/>
          </a:xfrm>
          <a:prstGeom prst="rect">
            <a:avLst/>
          </a:prstGeom>
          <a:noFill/>
        </p:spPr>
        <p:txBody>
          <a:bodyPr wrap="square" rtlCol="0">
            <a:spAutoFit/>
          </a:bodyPr>
          <a:lstStyle/>
          <a:p>
            <a:pPr algn="r"/>
            <a:r>
              <a:rPr lang="en-US" sz="1800" u="sng" dirty="0" smtClean="0">
                <a:solidFill>
                  <a:schemeClr val="bg1">
                    <a:lumMod val="75000"/>
                  </a:schemeClr>
                </a:solidFill>
                <a:hlinkClick r:id="rId2"/>
              </a:rPr>
              <a:t>http://www.fmi.org/facts_figs/?fuseaction=superfact</a:t>
            </a:r>
            <a:endParaRPr lang="en-US" sz="1800" u="sng"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Economics</a:t>
            </a:r>
            <a:endParaRPr lang="en-US" dirty="0"/>
          </a:p>
        </p:txBody>
      </p:sp>
      <p:sp>
        <p:nvSpPr>
          <p:cNvPr id="3" name="Content Placeholder 2"/>
          <p:cNvSpPr>
            <a:spLocks noGrp="1"/>
          </p:cNvSpPr>
          <p:nvPr>
            <p:ph idx="1"/>
          </p:nvPr>
        </p:nvSpPr>
        <p:spPr>
          <a:xfrm>
            <a:off x="11430000" y="6400800"/>
            <a:ext cx="10058400" cy="3886199"/>
          </a:xfrm>
        </p:spPr>
        <p:txBody>
          <a:bodyPr>
            <a:normAutofit/>
          </a:bodyPr>
          <a:lstStyle/>
          <a:p>
            <a:r>
              <a:rPr lang="en-US" dirty="0" smtClean="0"/>
              <a:t>Construction is frequently funded separately from operations. </a:t>
            </a:r>
            <a:endParaRPr lang="en-US" dirty="0" smtClean="0"/>
          </a:p>
          <a:p>
            <a:r>
              <a:rPr lang="en-US" dirty="0" smtClean="0"/>
              <a:t>After school programming can provide additional revenue.</a:t>
            </a:r>
          </a:p>
          <a:p>
            <a:r>
              <a:rPr lang="en-US" dirty="0" smtClean="0"/>
              <a:t>Tenant volunteering and teacher apartment accommodations can help reduce costs.</a:t>
            </a:r>
            <a:endParaRPr lang="en-US" dirty="0" smtClean="0"/>
          </a:p>
          <a:p>
            <a:pPr>
              <a:buNone/>
            </a:pPr>
            <a:endParaRPr lang="en-US" dirty="0" smtClean="0"/>
          </a:p>
        </p:txBody>
      </p:sp>
      <p:graphicFrame>
        <p:nvGraphicFramePr>
          <p:cNvPr id="4" name="Table 3"/>
          <p:cNvGraphicFramePr>
            <a:graphicFrameLocks noGrp="1"/>
          </p:cNvGraphicFramePr>
          <p:nvPr/>
        </p:nvGraphicFramePr>
        <p:xfrm>
          <a:off x="11430000" y="1600200"/>
          <a:ext cx="10058400" cy="4669155"/>
        </p:xfrm>
        <a:graphic>
          <a:graphicData uri="http://schemas.openxmlformats.org/drawingml/2006/table">
            <a:tbl>
              <a:tblPr firstRow="1" bandRow="1">
                <a:tableStyleId>{5C22544A-7EE6-4342-B048-85BDC9FD1C3A}</a:tableStyleId>
              </a:tblPr>
              <a:tblGrid>
                <a:gridCol w="5562600"/>
                <a:gridCol w="4495800"/>
              </a:tblGrid>
              <a:tr h="370840">
                <a:tc>
                  <a:txBody>
                    <a:bodyPr/>
                    <a:lstStyle/>
                    <a:p>
                      <a:r>
                        <a:rPr lang="en-US" dirty="0" smtClean="0"/>
                        <a:t>Description</a:t>
                      </a:r>
                      <a:endParaRPr lang="en-US" dirty="0"/>
                    </a:p>
                  </a:txBody>
                  <a:tcPr>
                    <a:solidFill>
                      <a:schemeClr val="tx1"/>
                    </a:solidFill>
                  </a:tcPr>
                </a:tc>
                <a:tc>
                  <a:txBody>
                    <a:bodyPr/>
                    <a:lstStyle/>
                    <a:p>
                      <a:r>
                        <a:rPr lang="en-US" dirty="0" smtClean="0"/>
                        <a:t>Value</a:t>
                      </a:r>
                      <a:endParaRPr lang="en-US" dirty="0"/>
                    </a:p>
                  </a:txBody>
                  <a:tcPr>
                    <a:solidFill>
                      <a:schemeClr val="tx1"/>
                    </a:solidFill>
                  </a:tcPr>
                </a:tc>
              </a:tr>
              <a:tr h="370840">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Public</a:t>
                      </a:r>
                      <a:r>
                        <a:rPr lang="en-US" sz="3700" b="0" kern="1200" baseline="0" dirty="0" smtClean="0">
                          <a:solidFill>
                            <a:schemeClr val="tx1"/>
                          </a:solidFill>
                          <a:latin typeface="+mn-lt"/>
                          <a:ea typeface="+mn-ea"/>
                          <a:cs typeface="+mn-cs"/>
                        </a:rPr>
                        <a:t> </a:t>
                      </a:r>
                      <a:r>
                        <a:rPr lang="en-US" sz="2400" b="0" kern="1200" baseline="0" dirty="0" smtClean="0">
                          <a:solidFill>
                            <a:schemeClr val="tx1"/>
                          </a:solidFill>
                          <a:latin typeface="+mn-lt"/>
                          <a:ea typeface="+mn-ea"/>
                          <a:cs typeface="+mn-cs"/>
                        </a:rPr>
                        <a:t>(State $ per student)</a:t>
                      </a:r>
                      <a:endParaRPr lang="en-US" sz="24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	7,475</a:t>
                      </a:r>
                      <a:r>
                        <a:rPr lang="en-US" sz="3700" b="0" kern="1200" baseline="0" dirty="0" smtClean="0">
                          <a:solidFill>
                            <a:schemeClr val="tx1"/>
                          </a:solidFill>
                          <a:latin typeface="+mn-lt"/>
                          <a:ea typeface="+mn-ea"/>
                          <a:cs typeface="+mn-cs"/>
                        </a:rPr>
                        <a:t> </a:t>
                      </a:r>
                      <a:r>
                        <a:rPr lang="en-US" sz="2400" b="0" kern="1200" baseline="0" dirty="0" smtClean="0">
                          <a:solidFill>
                            <a:schemeClr val="tx1"/>
                          </a:solidFill>
                          <a:latin typeface="+mn-lt"/>
                          <a:ea typeface="+mn-ea"/>
                          <a:cs typeface="+mn-cs"/>
                        </a:rPr>
                        <a:t>(Wayne Co.)</a:t>
                      </a:r>
                      <a:r>
                        <a:rPr lang="en-US" sz="3700" b="0" kern="1200" dirty="0" smtClean="0">
                          <a:solidFill>
                            <a:schemeClr val="tx1"/>
                          </a:solidFill>
                          <a:latin typeface="+mn-lt"/>
                          <a:ea typeface="+mn-ea"/>
                          <a:cs typeface="+mn-cs"/>
                        </a:rPr>
                        <a:t>	</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r>
              <a:tr h="370840">
                <a:tc>
                  <a:txBody>
                    <a:bodyPr/>
                    <a:lstStyle/>
                    <a:p>
                      <a:pPr algn="l" fontAlgn="b"/>
                      <a:r>
                        <a:rPr lang="en-US" sz="3700" b="0" kern="1200" dirty="0" smtClean="0">
                          <a:solidFill>
                            <a:schemeClr val="tx1"/>
                          </a:solidFill>
                          <a:latin typeface="+mn-lt"/>
                          <a:ea typeface="+mn-ea"/>
                          <a:cs typeface="+mn-cs"/>
                        </a:rPr>
                        <a:t>Private </a:t>
                      </a:r>
                      <a:r>
                        <a:rPr lang="en-US" sz="2400" b="0" i="0" kern="1200" baseline="0" dirty="0" smtClean="0">
                          <a:solidFill>
                            <a:schemeClr val="tx1"/>
                          </a:solidFill>
                          <a:latin typeface="+mn-lt"/>
                          <a:ea typeface="+mn-ea"/>
                          <a:cs typeface="+mn-cs"/>
                        </a:rPr>
                        <a:t>(Tuition $ per student)</a:t>
                      </a:r>
                      <a:endParaRPr lang="en-US" sz="2400" b="0" i="0" kern="1200" dirty="0">
                        <a:solidFill>
                          <a:schemeClr val="tx1"/>
                        </a:solidFill>
                        <a:latin typeface="+mn-lt"/>
                        <a:ea typeface="+mn-ea"/>
                        <a:cs typeface="+mn-cs"/>
                      </a:endParaRPr>
                    </a:p>
                  </a:txBody>
                  <a:tcPr marL="9525" marR="9525" marT="9525" marB="0" anchor="b"/>
                </a:tc>
                <a:tc>
                  <a:txBody>
                    <a:bodyPr/>
                    <a:lstStyle/>
                    <a:p>
                      <a:pPr algn="l" fontAlgn="b">
                        <a:tabLst>
                          <a:tab pos="1919288" algn="dec"/>
                        </a:tabLst>
                      </a:pPr>
                      <a:r>
                        <a:rPr lang="en-US" sz="3700" b="0" kern="1200" dirty="0" smtClean="0">
                          <a:solidFill>
                            <a:schemeClr val="tx1"/>
                          </a:solidFill>
                          <a:latin typeface="+mn-lt"/>
                          <a:ea typeface="+mn-ea"/>
                          <a:cs typeface="+mn-cs"/>
                        </a:rPr>
                        <a:t>$	4,000-15,000</a:t>
                      </a:r>
                      <a:endParaRPr lang="en-US" sz="3700" b="0" kern="1200" dirty="0">
                        <a:solidFill>
                          <a:schemeClr val="tx1"/>
                        </a:solidFill>
                        <a:latin typeface="+mn-lt"/>
                        <a:ea typeface="+mn-ea"/>
                        <a:cs typeface="+mn-cs"/>
                      </a:endParaRPr>
                    </a:p>
                  </a:txBody>
                  <a:tcPr marL="9525" marR="9525" marT="9525" marB="0" anchor="b"/>
                </a:tc>
              </a:tr>
              <a:tr h="370840">
                <a:tc>
                  <a:txBody>
                    <a:bodyPr/>
                    <a:lstStyle/>
                    <a:p>
                      <a:pPr marL="0" algn="l" defTabSz="1881012" rtl="0" eaLnBrk="1" fontAlgn="b" latinLnBrk="0" hangingPunct="1">
                        <a:tabLst>
                          <a:tab pos="1919288" algn="dec"/>
                        </a:tabLst>
                      </a:pPr>
                      <a:r>
                        <a:rPr lang="en-US" sz="3700" b="0" kern="1200" dirty="0">
                          <a:solidFill>
                            <a:schemeClr val="tx1"/>
                          </a:solidFill>
                          <a:latin typeface="+mn-lt"/>
                          <a:ea typeface="+mn-ea"/>
                          <a:cs typeface="+mn-cs"/>
                        </a:rPr>
                        <a:t>Rent as percent of </a:t>
                      </a:r>
                      <a:r>
                        <a:rPr lang="en-US" sz="3700" b="0" kern="1200" dirty="0" smtClean="0">
                          <a:solidFill>
                            <a:schemeClr val="tx1"/>
                          </a:solidFill>
                          <a:latin typeface="+mn-lt"/>
                          <a:ea typeface="+mn-ea"/>
                          <a:cs typeface="+mn-cs"/>
                        </a:rPr>
                        <a:t>“Sales”</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	5.45%</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r>
              <a:tr h="370840">
                <a:tc>
                  <a:txBody>
                    <a:bodyPr/>
                    <a:lstStyle/>
                    <a:p>
                      <a:pPr algn="l" fontAlgn="b"/>
                      <a:r>
                        <a:rPr lang="en-US" sz="3700" b="0" kern="1200" dirty="0" smtClean="0">
                          <a:solidFill>
                            <a:schemeClr val="tx1"/>
                          </a:solidFill>
                          <a:latin typeface="+mn-lt"/>
                          <a:ea typeface="+mn-ea"/>
                          <a:cs typeface="+mn-cs"/>
                        </a:rPr>
                        <a:t>Rent per Student</a:t>
                      </a:r>
                      <a:endParaRPr lang="en-US" sz="3700" b="0" kern="1200" dirty="0">
                        <a:solidFill>
                          <a:schemeClr val="tx1"/>
                        </a:solidFill>
                        <a:latin typeface="+mn-lt"/>
                        <a:ea typeface="+mn-ea"/>
                        <a:cs typeface="+mn-cs"/>
                      </a:endParaRPr>
                    </a:p>
                  </a:txBody>
                  <a:tcPr marL="9525" marR="9525" marT="9525" marB="0" anchor="b"/>
                </a:tc>
                <a:tc>
                  <a:txBody>
                    <a:bodyPr/>
                    <a:lstStyle/>
                    <a:p>
                      <a:pPr marL="0" marR="0" indent="0" algn="l" defTabSz="1881012" rtl="0" eaLnBrk="1" fontAlgn="b" latinLnBrk="0" hangingPunct="1">
                        <a:lnSpc>
                          <a:spcPct val="100000"/>
                        </a:lnSpc>
                        <a:spcBef>
                          <a:spcPts val="0"/>
                        </a:spcBef>
                        <a:spcAft>
                          <a:spcPts val="0"/>
                        </a:spcAft>
                        <a:buClrTx/>
                        <a:buSzTx/>
                        <a:buFontTx/>
                        <a:buNone/>
                        <a:tabLst>
                          <a:tab pos="1919288" algn="dec"/>
                        </a:tabLst>
                        <a:defRPr/>
                      </a:pPr>
                      <a:r>
                        <a:rPr lang="en-US" sz="3700" b="0" kern="1200" dirty="0" smtClean="0">
                          <a:solidFill>
                            <a:schemeClr val="tx1"/>
                          </a:solidFill>
                          <a:latin typeface="+mn-lt"/>
                          <a:ea typeface="+mn-ea"/>
                          <a:cs typeface="+mn-cs"/>
                        </a:rPr>
                        <a:t>$	407.00 </a:t>
                      </a:r>
                    </a:p>
                  </a:txBody>
                  <a:tcPr marL="9525" marR="9525" marT="9525" marB="0" anchor="b"/>
                </a:tc>
              </a:tr>
              <a:tr h="370840">
                <a:tc>
                  <a:txBody>
                    <a:bodyPr/>
                    <a:lstStyle/>
                    <a:p>
                      <a:pPr lvl="0" algn="l" fontAlgn="b"/>
                      <a:r>
                        <a:rPr lang="en-US" sz="3700" b="0" kern="1200" dirty="0" smtClean="0">
                          <a:solidFill>
                            <a:schemeClr val="tx1"/>
                          </a:solidFill>
                          <a:latin typeface="+mn-lt"/>
                          <a:ea typeface="+mn-ea"/>
                          <a:cs typeface="+mn-cs"/>
                        </a:rPr>
                        <a:t>Sq. Ft. per Student</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algn="l" fontAlgn="b">
                        <a:tabLst>
                          <a:tab pos="1919288" algn="dec"/>
                        </a:tabLst>
                      </a:pPr>
                      <a:r>
                        <a:rPr lang="en-US" sz="3700" b="0" kern="1200" dirty="0" smtClean="0">
                          <a:solidFill>
                            <a:schemeClr val="tx1"/>
                          </a:solidFill>
                          <a:latin typeface="+mn-lt"/>
                          <a:ea typeface="+mn-ea"/>
                          <a:cs typeface="+mn-cs"/>
                        </a:rPr>
                        <a:t>	70-150 </a:t>
                      </a:r>
                      <a:r>
                        <a:rPr lang="en-US" sz="2400" b="0" kern="1200" dirty="0" smtClean="0">
                          <a:solidFill>
                            <a:schemeClr val="tx1"/>
                          </a:solidFill>
                          <a:latin typeface="+mn-lt"/>
                          <a:ea typeface="+mn-ea"/>
                          <a:cs typeface="+mn-cs"/>
                        </a:rPr>
                        <a:t>(100)</a:t>
                      </a:r>
                      <a:endParaRPr lang="en-US" sz="2400" b="0" kern="1200" dirty="0">
                        <a:solidFill>
                          <a:schemeClr val="tx1"/>
                        </a:solidFill>
                        <a:latin typeface="+mn-lt"/>
                        <a:ea typeface="+mn-ea"/>
                        <a:cs typeface="+mn-cs"/>
                      </a:endParaRPr>
                    </a:p>
                  </a:txBody>
                  <a:tcPr marL="9525" marR="9525" marT="9525" marB="0" anchor="b">
                    <a:solidFill>
                      <a:schemeClr val="bg1">
                        <a:lumMod val="95000"/>
                      </a:schemeClr>
                    </a:solidFill>
                  </a:tcPr>
                </a:tc>
              </a:tr>
              <a:tr h="370840">
                <a:tc>
                  <a:txBody>
                    <a:bodyPr/>
                    <a:lstStyle/>
                    <a:p>
                      <a:pPr algn="l" fontAlgn="b"/>
                      <a:r>
                        <a:rPr lang="en-US" sz="3700" b="0" kern="1200" dirty="0">
                          <a:solidFill>
                            <a:schemeClr val="tx1"/>
                          </a:solidFill>
                          <a:latin typeface="+mn-lt"/>
                          <a:ea typeface="+mn-ea"/>
                          <a:cs typeface="+mn-cs"/>
                        </a:rPr>
                        <a:t>Annual </a:t>
                      </a:r>
                      <a:r>
                        <a:rPr lang="en-US" sz="3700" b="0" kern="1200" dirty="0" smtClean="0">
                          <a:solidFill>
                            <a:schemeClr val="tx1"/>
                          </a:solidFill>
                          <a:latin typeface="+mn-lt"/>
                          <a:ea typeface="+mn-ea"/>
                          <a:cs typeface="+mn-cs"/>
                        </a:rPr>
                        <a:t>Rent per Sq. Ft</a:t>
                      </a:r>
                      <a:r>
                        <a:rPr lang="en-US" sz="3700" b="0" kern="1200" dirty="0">
                          <a:solidFill>
                            <a:schemeClr val="tx1"/>
                          </a:solidFill>
                          <a:latin typeface="+mn-lt"/>
                          <a:ea typeface="+mn-ea"/>
                          <a:cs typeface="+mn-cs"/>
                        </a:rPr>
                        <a:t>. </a:t>
                      </a:r>
                    </a:p>
                  </a:txBody>
                  <a:tcPr marL="9525" marR="9525" marT="9525" marB="0" anchor="b"/>
                </a:tc>
                <a:tc>
                  <a:txBody>
                    <a:bodyPr/>
                    <a:lstStyle/>
                    <a:p>
                      <a:pPr algn="l" fontAlgn="b">
                        <a:tabLst>
                          <a:tab pos="1919288" algn="dec"/>
                        </a:tabLst>
                      </a:pPr>
                      <a:r>
                        <a:rPr lang="en-US" sz="3700" b="0" kern="1200" dirty="0" smtClean="0">
                          <a:solidFill>
                            <a:schemeClr val="tx1"/>
                          </a:solidFill>
                          <a:latin typeface="+mn-lt"/>
                          <a:ea typeface="+mn-ea"/>
                          <a:cs typeface="+mn-cs"/>
                        </a:rPr>
                        <a:t>$	4.07 </a:t>
                      </a:r>
                      <a:endParaRPr lang="en-US" sz="3700" b="0" kern="1200" dirty="0">
                        <a:solidFill>
                          <a:schemeClr val="tx1"/>
                        </a:solidFill>
                        <a:latin typeface="+mn-lt"/>
                        <a:ea typeface="+mn-ea"/>
                        <a:cs typeface="+mn-cs"/>
                      </a:endParaRPr>
                    </a:p>
                  </a:txBody>
                  <a:tcPr marL="9525" marR="9525" marT="9525" marB="0" anchor="b"/>
                </a:tc>
              </a:tr>
              <a:tr h="370840">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Annual Sq. Ft. Site Rent</a:t>
                      </a:r>
                      <a:endParaRPr lang="en-US" sz="3700" b="0" kern="1200" dirty="0">
                        <a:solidFill>
                          <a:schemeClr val="tx1"/>
                        </a:solidFill>
                        <a:latin typeface="+mn-lt"/>
                        <a:ea typeface="+mn-ea"/>
                        <a:cs typeface="+mn-cs"/>
                      </a:endParaRPr>
                    </a:p>
                  </a:txBody>
                  <a:tcPr marL="9525" marR="9525" marT="9525" marB="0" anchor="b">
                    <a:solidFill>
                      <a:schemeClr val="bg1">
                        <a:lumMod val="95000"/>
                      </a:schemeClr>
                    </a:solidFill>
                  </a:tcPr>
                </a:tc>
                <a:tc>
                  <a:txBody>
                    <a:bodyPr/>
                    <a:lstStyle/>
                    <a:p>
                      <a:pPr marL="0" algn="l" defTabSz="1881012" rtl="0" eaLnBrk="1" fontAlgn="b" latinLnBrk="0" hangingPunct="1">
                        <a:tabLst>
                          <a:tab pos="1919288" algn="dec"/>
                        </a:tabLst>
                      </a:pPr>
                      <a:r>
                        <a:rPr lang="en-US" sz="3700" b="0" kern="1200" dirty="0" smtClean="0">
                          <a:solidFill>
                            <a:schemeClr val="tx1"/>
                          </a:solidFill>
                          <a:latin typeface="+mn-lt"/>
                          <a:ea typeface="+mn-ea"/>
                          <a:cs typeface="+mn-cs"/>
                        </a:rPr>
                        <a:t>$	25.00</a:t>
                      </a:r>
                    </a:p>
                  </a:txBody>
                  <a:tcPr marL="9525" marR="9525" marT="9525" marB="0" anchor="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2713</TotalTime>
  <Words>493</Words>
  <Application>Microsoft Office PowerPoint</Application>
  <PresentationFormat>Custom</PresentationFormat>
  <Paragraphs>112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Hudson’s Site</vt:lpstr>
      <vt:lpstr>Objectives</vt:lpstr>
      <vt:lpstr>Downtown Detroit</vt:lpstr>
      <vt:lpstr>Previous Presentation</vt:lpstr>
      <vt:lpstr>Feedback</vt:lpstr>
      <vt:lpstr>Sociographic Information</vt:lpstr>
      <vt:lpstr>Education Use</vt:lpstr>
      <vt:lpstr>Grocery Economics </vt:lpstr>
      <vt:lpstr>Education Economics</vt:lpstr>
      <vt:lpstr>Residential Economics</vt:lpstr>
      <vt:lpstr>Effect of Site Rent</vt:lpstr>
      <vt:lpstr>Synergistic Uses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Grabow</dc:creator>
  <cp:lastModifiedBy>Ryan Grabow</cp:lastModifiedBy>
  <cp:revision>110</cp:revision>
  <dcterms:created xsi:type="dcterms:W3CDTF">2010-12-03T05:53:01Z</dcterms:created>
  <dcterms:modified xsi:type="dcterms:W3CDTF">2010-12-06T13:28:01Z</dcterms:modified>
</cp:coreProperties>
</file>