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s/comment3.xml" ContentType="application/vnd.openxmlformats-officedocument.presentationml.comment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0" r:id="rId4"/>
    <p:sldId id="257" r:id="rId5"/>
    <p:sldId id="261" r:id="rId6"/>
    <p:sldId id="267" r:id="rId7"/>
    <p:sldId id="262" r:id="rId8"/>
    <p:sldId id="264" r:id="rId9"/>
    <p:sldId id="265" r:id="rId10"/>
    <p:sldId id="266" r:id="rId11"/>
  </p:sldIdLst>
  <p:sldSz cx="21945600" cy="10972800"/>
  <p:notesSz cx="9144000" cy="6858000"/>
  <p:defaultTextStyle>
    <a:defPPr>
      <a:defRPr lang="en-US"/>
    </a:defPPr>
    <a:lvl1pPr marL="0" algn="l" defTabSz="1881012" rtl="0" eaLnBrk="1" latinLnBrk="0" hangingPunct="1">
      <a:defRPr sz="3700" kern="1200">
        <a:solidFill>
          <a:schemeClr val="tx1"/>
        </a:solidFill>
        <a:latin typeface="+mn-lt"/>
        <a:ea typeface="+mn-ea"/>
        <a:cs typeface="+mn-cs"/>
      </a:defRPr>
    </a:lvl1pPr>
    <a:lvl2pPr marL="940506" algn="l" defTabSz="1881012" rtl="0" eaLnBrk="1" latinLnBrk="0" hangingPunct="1">
      <a:defRPr sz="3700" kern="1200">
        <a:solidFill>
          <a:schemeClr val="tx1"/>
        </a:solidFill>
        <a:latin typeface="+mn-lt"/>
        <a:ea typeface="+mn-ea"/>
        <a:cs typeface="+mn-cs"/>
      </a:defRPr>
    </a:lvl2pPr>
    <a:lvl3pPr marL="1881012" algn="l" defTabSz="1881012" rtl="0" eaLnBrk="1" latinLnBrk="0" hangingPunct="1">
      <a:defRPr sz="3700" kern="1200">
        <a:solidFill>
          <a:schemeClr val="tx1"/>
        </a:solidFill>
        <a:latin typeface="+mn-lt"/>
        <a:ea typeface="+mn-ea"/>
        <a:cs typeface="+mn-cs"/>
      </a:defRPr>
    </a:lvl3pPr>
    <a:lvl4pPr marL="2821518" algn="l" defTabSz="1881012" rtl="0" eaLnBrk="1" latinLnBrk="0" hangingPunct="1">
      <a:defRPr sz="3700" kern="1200">
        <a:solidFill>
          <a:schemeClr val="tx1"/>
        </a:solidFill>
        <a:latin typeface="+mn-lt"/>
        <a:ea typeface="+mn-ea"/>
        <a:cs typeface="+mn-cs"/>
      </a:defRPr>
    </a:lvl4pPr>
    <a:lvl5pPr marL="3762024" algn="l" defTabSz="1881012" rtl="0" eaLnBrk="1" latinLnBrk="0" hangingPunct="1">
      <a:defRPr sz="3700" kern="1200">
        <a:solidFill>
          <a:schemeClr val="tx1"/>
        </a:solidFill>
        <a:latin typeface="+mn-lt"/>
        <a:ea typeface="+mn-ea"/>
        <a:cs typeface="+mn-cs"/>
      </a:defRPr>
    </a:lvl5pPr>
    <a:lvl6pPr marL="4702531" algn="l" defTabSz="1881012" rtl="0" eaLnBrk="1" latinLnBrk="0" hangingPunct="1">
      <a:defRPr sz="3700" kern="1200">
        <a:solidFill>
          <a:schemeClr val="tx1"/>
        </a:solidFill>
        <a:latin typeface="+mn-lt"/>
        <a:ea typeface="+mn-ea"/>
        <a:cs typeface="+mn-cs"/>
      </a:defRPr>
    </a:lvl6pPr>
    <a:lvl7pPr marL="5643037" algn="l" defTabSz="1881012" rtl="0" eaLnBrk="1" latinLnBrk="0" hangingPunct="1">
      <a:defRPr sz="3700" kern="1200">
        <a:solidFill>
          <a:schemeClr val="tx1"/>
        </a:solidFill>
        <a:latin typeface="+mn-lt"/>
        <a:ea typeface="+mn-ea"/>
        <a:cs typeface="+mn-cs"/>
      </a:defRPr>
    </a:lvl7pPr>
    <a:lvl8pPr marL="6583543" algn="l" defTabSz="1881012" rtl="0" eaLnBrk="1" latinLnBrk="0" hangingPunct="1">
      <a:defRPr sz="3700" kern="1200">
        <a:solidFill>
          <a:schemeClr val="tx1"/>
        </a:solidFill>
        <a:latin typeface="+mn-lt"/>
        <a:ea typeface="+mn-ea"/>
        <a:cs typeface="+mn-cs"/>
      </a:defRPr>
    </a:lvl8pPr>
    <a:lvl9pPr marL="7524049" algn="l" defTabSz="1881012" rtl="0" eaLnBrk="1" latinLnBrk="0" hangingPunct="1">
      <a:defRPr sz="3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yan Grabow" initials="RG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3" d="100"/>
          <a:sy n="33" d="100"/>
        </p:scale>
        <p:origin x="-1158" y="-246"/>
      </p:cViewPr>
      <p:guideLst>
        <p:guide orient="horz" pos="3456"/>
        <p:guide pos="691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0-12-03T03:39:35.773" idx="3">
    <p:pos x="10" y="10"/>
    <p:text>A good site shot would work well here.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0-12-03T03:05:59.434" idx="2">
    <p:pos x="13934" y="90"/>
    <p:text>We would want a good clean map highlighting we are near the middle of the CBD, location of districts, people mover, possibility of light rail.</p:text>
  </p:cm>
  <p:cm authorId="0" dt="2010-12-03T15:56:30.543" idx="4">
    <p:pos x="10" y="10"/>
    <p:text>Need to relabel Lines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0-12-04T14:37:30.356" idx="5">
    <p:pos x="10" y="10"/>
    <p:text>This slide indicates the perception of Detroit. The discussions of residential + school would indicate we are moving towards a family orientation, primarily the 'Trendy Adults' as they have children.</p:tex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0" y="457200"/>
            <a:ext cx="1004316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0" y="1600200"/>
            <a:ext cx="10027920" cy="44043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940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81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8215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762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702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643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583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524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D708A-51E2-4817-AD9A-E59C3A8726D3}" type="datetimeFigureOut">
              <a:rPr lang="en-US" smtClean="0"/>
              <a:pPr/>
              <a:t>12/4/2010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B2659-F105-454A-AC7C-4C1B61F487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D708A-51E2-4817-AD9A-E59C3A8726D3}" type="datetimeFigureOut">
              <a:rPr lang="en-US" smtClean="0"/>
              <a:pPr/>
              <a:t>12/4/2010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B2659-F105-454A-AC7C-4C1B61F487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910560" y="439422"/>
            <a:ext cx="4937760" cy="936244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97280" y="439422"/>
            <a:ext cx="14447520" cy="936244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D708A-51E2-4817-AD9A-E59C3A8726D3}" type="datetimeFigureOut">
              <a:rPr lang="en-US" smtClean="0"/>
              <a:pPr/>
              <a:t>12/4/2010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B2659-F105-454A-AC7C-4C1B61F487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D708A-51E2-4817-AD9A-E59C3A8726D3}" type="datetimeFigureOut">
              <a:rPr lang="en-US" smtClean="0"/>
              <a:pPr/>
              <a:t>12/4/2010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B2659-F105-454A-AC7C-4C1B61F487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0" y="7051041"/>
            <a:ext cx="10058399" cy="2179320"/>
          </a:xfrm>
        </p:spPr>
        <p:txBody>
          <a:bodyPr anchor="t"/>
          <a:lstStyle>
            <a:lvl1pPr algn="l">
              <a:defRPr sz="8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0" y="4650742"/>
            <a:ext cx="10058399" cy="2400299"/>
          </a:xfrm>
        </p:spPr>
        <p:txBody>
          <a:bodyPr anchor="b"/>
          <a:lstStyle>
            <a:lvl1pPr marL="0" indent="0">
              <a:buNone/>
              <a:defRPr sz="4100">
                <a:solidFill>
                  <a:schemeClr val="tx1">
                    <a:tint val="75000"/>
                  </a:schemeClr>
                </a:solidFill>
              </a:defRPr>
            </a:lvl1pPr>
            <a:lvl2pPr marL="940506" indent="0"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2pPr>
            <a:lvl3pPr marL="188101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3pPr>
            <a:lvl4pPr marL="2821518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4pPr>
            <a:lvl5pPr marL="3762024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5pPr>
            <a:lvl6pPr marL="4702531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6pPr>
            <a:lvl7pPr marL="5643037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7pPr>
            <a:lvl8pPr marL="6583543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8pPr>
            <a:lvl9pPr marL="7524049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D708A-51E2-4817-AD9A-E59C3A8726D3}" type="datetimeFigureOut">
              <a:rPr lang="en-US" smtClean="0"/>
              <a:pPr/>
              <a:t>12/4/2010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B2659-F105-454A-AC7C-4C1B61F487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81001"/>
            <a:ext cx="10134600" cy="9420862"/>
          </a:xfrm>
        </p:spPr>
        <p:txBody>
          <a:bodyPr/>
          <a:lstStyle>
            <a:lvl1pPr>
              <a:defRPr sz="5800"/>
            </a:lvl1pPr>
            <a:lvl2pPr>
              <a:defRPr sz="4900"/>
            </a:lvl2pPr>
            <a:lvl3pPr>
              <a:defRPr sz="4100"/>
            </a:lvl3pPr>
            <a:lvl4pPr>
              <a:defRPr sz="3700"/>
            </a:lvl4pPr>
            <a:lvl5pPr>
              <a:defRPr sz="3700"/>
            </a:lvl5pPr>
            <a:lvl6pPr>
              <a:defRPr sz="3700"/>
            </a:lvl6pPr>
            <a:lvl7pPr>
              <a:defRPr sz="3700"/>
            </a:lvl7pPr>
            <a:lvl8pPr>
              <a:defRPr sz="3700"/>
            </a:lvl8pPr>
            <a:lvl9pPr>
              <a:defRPr sz="3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0" y="1600201"/>
            <a:ext cx="10058400" cy="8201662"/>
          </a:xfrm>
        </p:spPr>
        <p:txBody>
          <a:bodyPr/>
          <a:lstStyle>
            <a:lvl1pPr>
              <a:defRPr sz="5800"/>
            </a:lvl1pPr>
            <a:lvl2pPr>
              <a:defRPr sz="4900"/>
            </a:lvl2pPr>
            <a:lvl3pPr>
              <a:defRPr sz="4100"/>
            </a:lvl3pPr>
            <a:lvl4pPr>
              <a:defRPr sz="3700"/>
            </a:lvl4pPr>
            <a:lvl5pPr>
              <a:defRPr sz="3700"/>
            </a:lvl5pPr>
            <a:lvl6pPr>
              <a:defRPr sz="3700"/>
            </a:lvl6pPr>
            <a:lvl7pPr>
              <a:defRPr sz="3700"/>
            </a:lvl7pPr>
            <a:lvl8pPr>
              <a:defRPr sz="3700"/>
            </a:lvl8pPr>
            <a:lvl9pPr>
              <a:defRPr sz="3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D708A-51E2-4817-AD9A-E59C3A8726D3}" type="datetimeFigureOut">
              <a:rPr lang="en-US" smtClean="0"/>
              <a:pPr/>
              <a:t>12/4/2010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B2659-F105-454A-AC7C-4C1B61F487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10336531" cy="1023619"/>
          </a:xfrm>
        </p:spPr>
        <p:txBody>
          <a:bodyPr anchor="b"/>
          <a:lstStyle>
            <a:lvl1pPr marL="0" indent="0">
              <a:buNone/>
              <a:defRPr sz="4900" b="1"/>
            </a:lvl1pPr>
            <a:lvl2pPr marL="940506" indent="0">
              <a:buNone/>
              <a:defRPr sz="4100" b="1"/>
            </a:lvl2pPr>
            <a:lvl3pPr marL="1881012" indent="0">
              <a:buNone/>
              <a:defRPr sz="3700" b="1"/>
            </a:lvl3pPr>
            <a:lvl4pPr marL="2821518" indent="0">
              <a:buNone/>
              <a:defRPr sz="3300" b="1"/>
            </a:lvl4pPr>
            <a:lvl5pPr marL="3762024" indent="0">
              <a:buNone/>
              <a:defRPr sz="3300" b="1"/>
            </a:lvl5pPr>
            <a:lvl6pPr marL="4702531" indent="0">
              <a:buNone/>
              <a:defRPr sz="3300" b="1"/>
            </a:lvl6pPr>
            <a:lvl7pPr marL="5643037" indent="0">
              <a:buNone/>
              <a:defRPr sz="3300" b="1"/>
            </a:lvl7pPr>
            <a:lvl8pPr marL="6583543" indent="0">
              <a:buNone/>
              <a:defRPr sz="3300" b="1"/>
            </a:lvl8pPr>
            <a:lvl9pPr marL="7524049" indent="0">
              <a:buNone/>
              <a:defRPr sz="33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67000"/>
            <a:ext cx="10336531" cy="7134861"/>
          </a:xfrm>
        </p:spPr>
        <p:txBody>
          <a:bodyPr/>
          <a:lstStyle>
            <a:lvl1pPr>
              <a:defRPr sz="4900"/>
            </a:lvl1pPr>
            <a:lvl2pPr>
              <a:defRPr sz="4100"/>
            </a:lvl2pPr>
            <a:lvl3pPr>
              <a:defRPr sz="3700"/>
            </a:lvl3pPr>
            <a:lvl4pPr>
              <a:defRPr sz="3300"/>
            </a:lvl4pPr>
            <a:lvl5pPr>
              <a:defRPr sz="3300"/>
            </a:lvl5pPr>
            <a:lvl6pPr>
              <a:defRPr sz="3300"/>
            </a:lvl6pPr>
            <a:lvl7pPr>
              <a:defRPr sz="3300"/>
            </a:lvl7pPr>
            <a:lvl8pPr>
              <a:defRPr sz="3300"/>
            </a:lvl8pPr>
            <a:lvl9pPr>
              <a:defRPr sz="3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430000" y="1600200"/>
            <a:ext cx="10058399" cy="1023619"/>
          </a:xfrm>
        </p:spPr>
        <p:txBody>
          <a:bodyPr anchor="b"/>
          <a:lstStyle>
            <a:lvl1pPr marL="0" indent="0">
              <a:buNone/>
              <a:defRPr sz="4900" b="1"/>
            </a:lvl1pPr>
            <a:lvl2pPr marL="940506" indent="0">
              <a:buNone/>
              <a:defRPr sz="4100" b="1"/>
            </a:lvl2pPr>
            <a:lvl3pPr marL="1881012" indent="0">
              <a:buNone/>
              <a:defRPr sz="3700" b="1"/>
            </a:lvl3pPr>
            <a:lvl4pPr marL="2821518" indent="0">
              <a:buNone/>
              <a:defRPr sz="3300" b="1"/>
            </a:lvl4pPr>
            <a:lvl5pPr marL="3762024" indent="0">
              <a:buNone/>
              <a:defRPr sz="3300" b="1"/>
            </a:lvl5pPr>
            <a:lvl6pPr marL="4702531" indent="0">
              <a:buNone/>
              <a:defRPr sz="3300" b="1"/>
            </a:lvl6pPr>
            <a:lvl7pPr marL="5643037" indent="0">
              <a:buNone/>
              <a:defRPr sz="3300" b="1"/>
            </a:lvl7pPr>
            <a:lvl8pPr marL="6583543" indent="0">
              <a:buNone/>
              <a:defRPr sz="3300" b="1"/>
            </a:lvl8pPr>
            <a:lvl9pPr marL="7524049" indent="0">
              <a:buNone/>
              <a:defRPr sz="33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430001" y="2667000"/>
            <a:ext cx="10058400" cy="7134861"/>
          </a:xfrm>
        </p:spPr>
        <p:txBody>
          <a:bodyPr/>
          <a:lstStyle>
            <a:lvl1pPr>
              <a:defRPr sz="4900"/>
            </a:lvl1pPr>
            <a:lvl2pPr>
              <a:defRPr sz="4100"/>
            </a:lvl2pPr>
            <a:lvl3pPr>
              <a:defRPr sz="3700"/>
            </a:lvl3pPr>
            <a:lvl4pPr>
              <a:defRPr sz="3300"/>
            </a:lvl4pPr>
            <a:lvl5pPr>
              <a:defRPr sz="3300"/>
            </a:lvl5pPr>
            <a:lvl6pPr>
              <a:defRPr sz="3300"/>
            </a:lvl6pPr>
            <a:lvl7pPr>
              <a:defRPr sz="3300"/>
            </a:lvl7pPr>
            <a:lvl8pPr>
              <a:defRPr sz="3300"/>
            </a:lvl8pPr>
            <a:lvl9pPr>
              <a:defRPr sz="33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D708A-51E2-4817-AD9A-E59C3A8726D3}" type="datetimeFigureOut">
              <a:rPr lang="en-US" smtClean="0"/>
              <a:pPr/>
              <a:t>12/4/2010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B2659-F105-454A-AC7C-4C1B61F487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D708A-51E2-4817-AD9A-E59C3A8726D3}" type="datetimeFigureOut">
              <a:rPr lang="en-US" smtClean="0"/>
              <a:pPr/>
              <a:t>12/4/2010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B2659-F105-454A-AC7C-4C1B61F487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D708A-51E2-4817-AD9A-E59C3A8726D3}" type="datetimeFigureOut">
              <a:rPr lang="en-US" smtClean="0"/>
              <a:pPr/>
              <a:t>12/4/2010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B2659-F105-454A-AC7C-4C1B61F487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1" y="436880"/>
            <a:ext cx="7219951" cy="1859280"/>
          </a:xfrm>
        </p:spPr>
        <p:txBody>
          <a:bodyPr anchor="b"/>
          <a:lstStyle>
            <a:lvl1pPr algn="l">
              <a:defRPr sz="4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80120" y="436881"/>
            <a:ext cx="12268200" cy="9364981"/>
          </a:xfrm>
        </p:spPr>
        <p:txBody>
          <a:bodyPr/>
          <a:lstStyle>
            <a:lvl1pPr>
              <a:defRPr sz="6600"/>
            </a:lvl1pPr>
            <a:lvl2pPr>
              <a:defRPr sz="5800"/>
            </a:lvl2pPr>
            <a:lvl3pPr>
              <a:defRPr sz="4900"/>
            </a:lvl3pPr>
            <a:lvl4pPr>
              <a:defRPr sz="4100"/>
            </a:lvl4pPr>
            <a:lvl5pPr>
              <a:defRPr sz="4100"/>
            </a:lvl5pPr>
            <a:lvl6pPr>
              <a:defRPr sz="4100"/>
            </a:lvl6pPr>
            <a:lvl7pPr>
              <a:defRPr sz="4100"/>
            </a:lvl7pPr>
            <a:lvl8pPr>
              <a:defRPr sz="4100"/>
            </a:lvl8pPr>
            <a:lvl9pPr>
              <a:defRPr sz="4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1" y="2296161"/>
            <a:ext cx="7219951" cy="7505701"/>
          </a:xfrm>
        </p:spPr>
        <p:txBody>
          <a:bodyPr/>
          <a:lstStyle>
            <a:lvl1pPr marL="0" indent="0">
              <a:buNone/>
              <a:defRPr sz="2900"/>
            </a:lvl1pPr>
            <a:lvl2pPr marL="940506" indent="0">
              <a:buNone/>
              <a:defRPr sz="2500"/>
            </a:lvl2pPr>
            <a:lvl3pPr marL="1881012" indent="0">
              <a:buNone/>
              <a:defRPr sz="2100"/>
            </a:lvl3pPr>
            <a:lvl4pPr marL="2821518" indent="0">
              <a:buNone/>
              <a:defRPr sz="1900"/>
            </a:lvl4pPr>
            <a:lvl5pPr marL="3762024" indent="0">
              <a:buNone/>
              <a:defRPr sz="1900"/>
            </a:lvl5pPr>
            <a:lvl6pPr marL="4702531" indent="0">
              <a:buNone/>
              <a:defRPr sz="1900"/>
            </a:lvl6pPr>
            <a:lvl7pPr marL="5643037" indent="0">
              <a:buNone/>
              <a:defRPr sz="1900"/>
            </a:lvl7pPr>
            <a:lvl8pPr marL="6583543" indent="0">
              <a:buNone/>
              <a:defRPr sz="1900"/>
            </a:lvl8pPr>
            <a:lvl9pPr marL="7524049" indent="0">
              <a:buNone/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D708A-51E2-4817-AD9A-E59C3A8726D3}" type="datetimeFigureOut">
              <a:rPr lang="en-US" smtClean="0"/>
              <a:pPr/>
              <a:t>12/4/2010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B2659-F105-454A-AC7C-4C1B61F487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1491" y="7680960"/>
            <a:ext cx="13167360" cy="906781"/>
          </a:xfrm>
        </p:spPr>
        <p:txBody>
          <a:bodyPr anchor="b"/>
          <a:lstStyle>
            <a:lvl1pPr algn="l">
              <a:defRPr sz="4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01491" y="1447800"/>
            <a:ext cx="13167360" cy="6116320"/>
          </a:xfrm>
        </p:spPr>
        <p:txBody>
          <a:bodyPr/>
          <a:lstStyle>
            <a:lvl1pPr marL="0" indent="0">
              <a:buNone/>
              <a:defRPr sz="6600"/>
            </a:lvl1pPr>
            <a:lvl2pPr marL="940506" indent="0">
              <a:buNone/>
              <a:defRPr sz="5800"/>
            </a:lvl2pPr>
            <a:lvl3pPr marL="1881012" indent="0">
              <a:buNone/>
              <a:defRPr sz="4900"/>
            </a:lvl3pPr>
            <a:lvl4pPr marL="2821518" indent="0">
              <a:buNone/>
              <a:defRPr sz="4100"/>
            </a:lvl4pPr>
            <a:lvl5pPr marL="3762024" indent="0">
              <a:buNone/>
              <a:defRPr sz="4100"/>
            </a:lvl5pPr>
            <a:lvl6pPr marL="4702531" indent="0">
              <a:buNone/>
              <a:defRPr sz="4100"/>
            </a:lvl6pPr>
            <a:lvl7pPr marL="5643037" indent="0">
              <a:buNone/>
              <a:defRPr sz="4100"/>
            </a:lvl7pPr>
            <a:lvl8pPr marL="6583543" indent="0">
              <a:buNone/>
              <a:defRPr sz="4100"/>
            </a:lvl8pPr>
            <a:lvl9pPr marL="7524049" indent="0">
              <a:buNone/>
              <a:defRPr sz="4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1491" y="8587741"/>
            <a:ext cx="13167360" cy="1287779"/>
          </a:xfrm>
        </p:spPr>
        <p:txBody>
          <a:bodyPr/>
          <a:lstStyle>
            <a:lvl1pPr marL="0" indent="0">
              <a:buNone/>
              <a:defRPr sz="2900"/>
            </a:lvl1pPr>
            <a:lvl2pPr marL="940506" indent="0">
              <a:buNone/>
              <a:defRPr sz="2500"/>
            </a:lvl2pPr>
            <a:lvl3pPr marL="1881012" indent="0">
              <a:buNone/>
              <a:defRPr sz="2100"/>
            </a:lvl3pPr>
            <a:lvl4pPr marL="2821518" indent="0">
              <a:buNone/>
              <a:defRPr sz="1900"/>
            </a:lvl4pPr>
            <a:lvl5pPr marL="3762024" indent="0">
              <a:buNone/>
              <a:defRPr sz="1900"/>
            </a:lvl5pPr>
            <a:lvl6pPr marL="4702531" indent="0">
              <a:buNone/>
              <a:defRPr sz="1900"/>
            </a:lvl6pPr>
            <a:lvl7pPr marL="5643037" indent="0">
              <a:buNone/>
              <a:defRPr sz="1900"/>
            </a:lvl7pPr>
            <a:lvl8pPr marL="6583543" indent="0">
              <a:buNone/>
              <a:defRPr sz="1900"/>
            </a:lvl8pPr>
            <a:lvl9pPr marL="7524049" indent="0">
              <a:buNone/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D708A-51E2-4817-AD9A-E59C3A8726D3}" type="datetimeFigureOut">
              <a:rPr lang="en-US" smtClean="0"/>
              <a:pPr/>
              <a:t>12/4/2010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B2659-F105-454A-AC7C-4C1B61F487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0" y="439421"/>
            <a:ext cx="10058400" cy="1008379"/>
          </a:xfrm>
          <a:prstGeom prst="rect">
            <a:avLst/>
          </a:prstGeom>
        </p:spPr>
        <p:txBody>
          <a:bodyPr vert="horz" lIns="188101" tIns="94051" rIns="188101" bIns="94051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0" y="1600201"/>
            <a:ext cx="10058400" cy="8201662"/>
          </a:xfrm>
          <a:prstGeom prst="rect">
            <a:avLst/>
          </a:prstGeom>
        </p:spPr>
        <p:txBody>
          <a:bodyPr vert="horz" lIns="188101" tIns="94051" rIns="188101" bIns="94051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0170161"/>
            <a:ext cx="5120640" cy="584200"/>
          </a:xfrm>
          <a:prstGeom prst="rect">
            <a:avLst/>
          </a:prstGeom>
        </p:spPr>
        <p:txBody>
          <a:bodyPr vert="horz" lIns="188101" tIns="94051" rIns="188101" bIns="94051" rtlCol="0" anchor="ctr"/>
          <a:lstStyle>
            <a:lvl1pPr algn="l">
              <a:defRPr sz="2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D708A-51E2-4817-AD9A-E59C3A8726D3}" type="datetimeFigureOut">
              <a:rPr lang="en-US" smtClean="0"/>
              <a:pPr/>
              <a:t>12/4/2010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98080" y="10170161"/>
            <a:ext cx="6949440" cy="584200"/>
          </a:xfrm>
          <a:prstGeom prst="rect">
            <a:avLst/>
          </a:prstGeom>
        </p:spPr>
        <p:txBody>
          <a:bodyPr vert="horz" lIns="188101" tIns="94051" rIns="188101" bIns="94051" rtlCol="0" anchor="ctr"/>
          <a:lstStyle>
            <a:lvl1pPr algn="ctr">
              <a:defRPr sz="2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383000" y="10170161"/>
            <a:ext cx="5120640" cy="584200"/>
          </a:xfrm>
          <a:prstGeom prst="rect">
            <a:avLst/>
          </a:prstGeom>
        </p:spPr>
        <p:txBody>
          <a:bodyPr vert="horz" lIns="188101" tIns="94051" rIns="188101" bIns="94051" rtlCol="0" anchor="ctr"/>
          <a:lstStyle>
            <a:lvl1pPr algn="r">
              <a:defRPr sz="2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B2659-F105-454A-AC7C-4C1B61F487B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 rot="10800000">
            <a:off x="457200" y="1447800"/>
            <a:ext cx="210312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1881012" rtl="0" eaLnBrk="1" latinLnBrk="0" hangingPunct="1">
        <a:spcBef>
          <a:spcPct val="0"/>
        </a:spcBef>
        <a:buNone/>
        <a:defRPr sz="60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457200" indent="-457200" algn="l" defTabSz="1881012" rtl="0" eaLnBrk="1" latinLnBrk="0" hangingPunct="1">
        <a:spcBef>
          <a:spcPct val="20000"/>
        </a:spcBef>
        <a:buFont typeface="Wingdings" pitchFamily="2" charset="2"/>
        <a:buChar char="§"/>
        <a:defRPr sz="3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908050" indent="-450850" algn="l" defTabSz="1881012" rtl="0" eaLnBrk="1" latinLnBrk="0" hangingPunct="1">
        <a:spcBef>
          <a:spcPct val="20000"/>
        </a:spcBef>
        <a:buFont typeface="Wingdings" pitchFamily="2" charset="2"/>
        <a:buChar char="§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371600" indent="-457200" algn="l" defTabSz="1881012" rtl="0" eaLnBrk="1" latinLnBrk="0" hangingPunct="1">
        <a:spcBef>
          <a:spcPct val="20000"/>
        </a:spcBef>
        <a:buFont typeface="Wingdings" pitchFamily="2" charset="2"/>
        <a:buChar char="§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838325" indent="-469900" algn="l" defTabSz="1881012" rtl="0" eaLnBrk="1" latinLnBrk="0" hangingPunct="1">
        <a:spcBef>
          <a:spcPct val="20000"/>
        </a:spcBef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295525" indent="-469900" algn="l" defTabSz="1881012" rtl="0" eaLnBrk="1" latinLnBrk="0" hangingPunct="1">
        <a:spcBef>
          <a:spcPct val="20000"/>
        </a:spcBef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5172784" indent="-470253" algn="l" defTabSz="1881012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6pPr>
      <a:lvl7pPr marL="6113290" indent="-470253" algn="l" defTabSz="1881012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7pPr>
      <a:lvl8pPr marL="7053796" indent="-470253" algn="l" defTabSz="1881012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8pPr>
      <a:lvl9pPr marL="7994302" indent="-470253" algn="l" defTabSz="1881012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81012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940506" algn="l" defTabSz="1881012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881012" algn="l" defTabSz="1881012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3pPr>
      <a:lvl4pPr marL="2821518" algn="l" defTabSz="1881012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4pPr>
      <a:lvl5pPr marL="3762024" algn="l" defTabSz="1881012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5pPr>
      <a:lvl6pPr marL="4702531" algn="l" defTabSz="1881012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6pPr>
      <a:lvl7pPr marL="5643037" algn="l" defTabSz="1881012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7pPr>
      <a:lvl8pPr marL="6583543" algn="l" defTabSz="1881012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8pPr>
      <a:lvl9pPr marL="7524049" algn="l" defTabSz="1881012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Grabow\LTU-RE\Project\Data\1zd14ra.jpg"/>
          <p:cNvPicPr>
            <a:picLocks noChangeAspect="1" noChangeArrowheads="1"/>
          </p:cNvPicPr>
          <p:nvPr/>
        </p:nvPicPr>
        <p:blipFill>
          <a:blip r:embed="rId2" cstate="print"/>
          <a:srcRect l="2778" t="27718" r="9336" b="11012"/>
          <a:stretch>
            <a:fillRect/>
          </a:stretch>
        </p:blipFill>
        <p:spPr bwMode="auto">
          <a:xfrm>
            <a:off x="457200" y="1469572"/>
            <a:ext cx="16154400" cy="900248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Hudson’s Site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1600" y="1600200"/>
            <a:ext cx="4846320" cy="4404360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/>
              <a:t>Connie Rizzolo Brown</a:t>
            </a:r>
          </a:p>
          <a:p>
            <a:pPr algn="r"/>
            <a:r>
              <a:rPr lang="en-US" sz="3200" dirty="0" smtClean="0"/>
              <a:t>Mary Cay Lancaster</a:t>
            </a:r>
          </a:p>
          <a:p>
            <a:pPr algn="r"/>
            <a:r>
              <a:rPr lang="en-US" sz="3200" dirty="0" smtClean="0"/>
              <a:t>Lesa Rozmarek</a:t>
            </a:r>
          </a:p>
          <a:p>
            <a:pPr algn="r"/>
            <a:r>
              <a:rPr lang="en-US" sz="3200" dirty="0" smtClean="0"/>
              <a:t>Ryan Grabow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Residential Economics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Site</a:t>
            </a:r>
          </a:p>
          <a:p>
            <a:r>
              <a:rPr lang="en-US" dirty="0" smtClean="0"/>
              <a:t>Previous presentation</a:t>
            </a:r>
          </a:p>
          <a:p>
            <a:r>
              <a:rPr lang="en-US" dirty="0" smtClean="0"/>
              <a:t>New uses </a:t>
            </a:r>
          </a:p>
          <a:p>
            <a:r>
              <a:rPr lang="en-US" dirty="0" err="1" smtClean="0"/>
              <a:t>Sociographics</a:t>
            </a:r>
            <a:endParaRPr lang="en-US" dirty="0" smtClean="0"/>
          </a:p>
          <a:p>
            <a:r>
              <a:rPr lang="en-US" dirty="0" smtClean="0"/>
              <a:t>Economics / </a:t>
            </a:r>
            <a:r>
              <a:rPr lang="en-US" dirty="0" err="1" smtClean="0"/>
              <a:t>Proforma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Downtown Detroit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Heart of the CBD.</a:t>
            </a:r>
          </a:p>
          <a:p>
            <a:r>
              <a:rPr lang="en-US" dirty="0" smtClean="0"/>
              <a:t>Higher residential density desired.</a:t>
            </a:r>
          </a:p>
          <a:p>
            <a:r>
              <a:rPr lang="en-US" dirty="0" smtClean="0"/>
              <a:t>Large proportion of office commuters.</a:t>
            </a:r>
          </a:p>
          <a:p>
            <a:r>
              <a:rPr lang="en-US" dirty="0" smtClean="0"/>
              <a:t>Potential connection to People </a:t>
            </a:r>
            <a:r>
              <a:rPr lang="en-US" dirty="0"/>
              <a:t>M</a:t>
            </a:r>
            <a:r>
              <a:rPr lang="en-US" dirty="0" smtClean="0"/>
              <a:t>over.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2" descr="C:\Users\Lesa Rozmarek\Documents\My Dropbox\Real Estate Development\Semester Project\slides\presentation 1\3.jpg"/>
          <p:cNvPicPr>
            <a:picLocks noChangeAspect="1" noChangeArrowheads="1"/>
          </p:cNvPicPr>
          <p:nvPr/>
        </p:nvPicPr>
        <p:blipFill>
          <a:blip r:embed="rId2" cstate="print"/>
          <a:srcRect l="43333" t="13548" b="20703"/>
          <a:stretch>
            <a:fillRect/>
          </a:stretch>
        </p:blipFill>
        <p:spPr bwMode="auto">
          <a:xfrm>
            <a:off x="457200" y="1455420"/>
            <a:ext cx="10028904" cy="899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0" y="1600201"/>
            <a:ext cx="10058400" cy="312419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Grocery </a:t>
            </a:r>
          </a:p>
          <a:p>
            <a:r>
              <a:rPr lang="en-US" sz="3600" dirty="0" smtClean="0"/>
              <a:t>Residential</a:t>
            </a:r>
          </a:p>
          <a:p>
            <a:r>
              <a:rPr lang="en-US" sz="3600" dirty="0" smtClean="0"/>
              <a:t>Phased approach</a:t>
            </a:r>
            <a:endParaRPr lang="en-US" sz="3600" dirty="0"/>
          </a:p>
        </p:txBody>
      </p:sp>
      <p:pic>
        <p:nvPicPr>
          <p:cNvPr id="4" name="Picture 2" descr="D:\Grabow\LTU-RE\Project\IN-11-17-2010\JPG\RG-SlideImagesa2.jpg"/>
          <p:cNvPicPr>
            <a:picLocks noChangeAspect="1" noChangeArrowheads="1"/>
          </p:cNvPicPr>
          <p:nvPr/>
        </p:nvPicPr>
        <p:blipFill>
          <a:blip r:embed="rId2" cstate="print"/>
          <a:srcRect l="5682" t="8279" b="40410"/>
          <a:stretch>
            <a:fillRect/>
          </a:stretch>
        </p:blipFill>
        <p:spPr bwMode="auto">
          <a:xfrm>
            <a:off x="11353800" y="4876800"/>
            <a:ext cx="101346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D:\Grabow\LTU-RE\Project\IN-11-17-2010\JPG\RG-SlideImagesa8.jpg"/>
          <p:cNvPicPr>
            <a:picLocks noChangeAspect="1" noChangeArrowheads="1"/>
          </p:cNvPicPr>
          <p:nvPr/>
        </p:nvPicPr>
        <p:blipFill>
          <a:blip r:embed="rId3" cstate="print"/>
          <a:srcRect l="4167" t="9934" r="27500" b="11555"/>
          <a:stretch>
            <a:fillRect/>
          </a:stretch>
        </p:blipFill>
        <p:spPr bwMode="auto">
          <a:xfrm>
            <a:off x="457200" y="1447800"/>
            <a:ext cx="10215758" cy="906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Consider:</a:t>
            </a:r>
          </a:p>
          <a:p>
            <a:pPr lvl="1"/>
            <a:r>
              <a:rPr lang="en-US" dirty="0" err="1" smtClean="0"/>
              <a:t>Sociographic</a:t>
            </a:r>
            <a:r>
              <a:rPr lang="en-US" dirty="0" smtClean="0"/>
              <a:t> data</a:t>
            </a:r>
          </a:p>
          <a:p>
            <a:pPr lvl="1"/>
            <a:r>
              <a:rPr lang="en-US" dirty="0" smtClean="0"/>
              <a:t>Educational use</a:t>
            </a:r>
          </a:p>
          <a:p>
            <a:pPr lvl="1"/>
            <a:r>
              <a:rPr lang="en-US" dirty="0" smtClean="0"/>
              <a:t>Careful of market saturation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Sociographic</a:t>
            </a:r>
            <a:r>
              <a:rPr lang="en-US" dirty="0"/>
              <a:t> </a:t>
            </a:r>
            <a:r>
              <a:rPr lang="en-US" dirty="0" smtClean="0"/>
              <a:t>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Existing market aimed at trendy adults.</a:t>
            </a:r>
          </a:p>
          <a:p>
            <a:r>
              <a:rPr lang="en-US" dirty="0" smtClean="0"/>
              <a:t>Next life stage is starting a family.</a:t>
            </a:r>
          </a:p>
          <a:p>
            <a:r>
              <a:rPr lang="en-US" dirty="0" smtClean="0"/>
              <a:t>Underserved market in Detroit.</a:t>
            </a:r>
          </a:p>
          <a:p>
            <a:r>
              <a:rPr lang="en-US" dirty="0" smtClean="0"/>
              <a:t>Provide downtown option to suburbs.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10204450" cy="705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3962400" y="4876800"/>
            <a:ext cx="2590800" cy="1588"/>
          </a:xfrm>
          <a:prstGeom prst="straightConnector1">
            <a:avLst/>
          </a:prstGeom>
          <a:ln w="254000">
            <a:solidFill>
              <a:srgbClr val="C00000"/>
            </a:solidFill>
            <a:prstDash val="sysDot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62000" y="11353800"/>
            <a:ext cx="202692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Source: Adapted from Strategic Marketing &amp; Research, Inc. 2006 for Detroit Metro Visitors and Convention Bureau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3962400" y="4114800"/>
            <a:ext cx="1524000" cy="1524000"/>
          </a:xfrm>
          <a:prstGeom prst="ellipse">
            <a:avLst/>
          </a:prstGeom>
          <a:solidFill>
            <a:srgbClr val="FF0000">
              <a:alpha val="22000"/>
            </a:srgb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 Use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Grocery Economics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0" y="5562600"/>
            <a:ext cx="10058400" cy="4239262"/>
          </a:xfrm>
        </p:spPr>
        <p:txBody>
          <a:bodyPr/>
          <a:lstStyle/>
          <a:p>
            <a:r>
              <a:rPr lang="en-US" dirty="0" smtClean="0"/>
              <a:t>An average performing single floor grocery store would not be sufficient to cover site rental costs.</a:t>
            </a:r>
          </a:p>
          <a:p>
            <a:r>
              <a:rPr lang="en-US" dirty="0" smtClean="0"/>
              <a:t>Security and a poor loading condition </a:t>
            </a:r>
            <a:endParaRPr lang="en-US" dirty="0" smtClean="0"/>
          </a:p>
          <a:p>
            <a:r>
              <a:rPr lang="en-US" dirty="0" smtClean="0"/>
              <a:t>Grocery may be a strong component in a Mixed-use strategy.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11430000" y="1600200"/>
          <a:ext cx="10058400" cy="35223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  <a:gridCol w="3962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1881012" rtl="0" eaLnBrk="1" fontAlgn="b" latinLnBrk="0" hangingPunct="1">
                        <a:tabLst>
                          <a:tab pos="1919288" algn="dec"/>
                        </a:tabLst>
                      </a:pPr>
                      <a:r>
                        <a:rPr lang="en-US" sz="37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Weekly Sales per </a:t>
                      </a:r>
                      <a:r>
                        <a:rPr lang="en-US" sz="37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Sq.Ft</a:t>
                      </a:r>
                      <a:r>
                        <a:rPr lang="en-US" sz="37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881012" rtl="0" eaLnBrk="1" fontAlgn="b" latinLnBrk="0" hangingPunct="1">
                        <a:tabLst>
                          <a:tab pos="1919288" algn="dec"/>
                        </a:tabLst>
                      </a:pPr>
                      <a:r>
                        <a:rPr lang="en-US" sz="37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	11.77	</a:t>
                      </a:r>
                      <a:endParaRPr lang="en-US" sz="37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37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Annual Sales per </a:t>
                      </a:r>
                      <a:r>
                        <a:rPr lang="en-US" sz="37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Sq.Ft</a:t>
                      </a:r>
                      <a:r>
                        <a:rPr lang="en-US" sz="37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919288" algn="dec"/>
                        </a:tabLst>
                      </a:pPr>
                      <a:r>
                        <a:rPr lang="en-US" sz="37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	612.04 </a:t>
                      </a:r>
                      <a:endParaRPr lang="en-US" sz="37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1881012" rtl="0" eaLnBrk="1" fontAlgn="b" latinLnBrk="0" hangingPunct="1">
                        <a:tabLst>
                          <a:tab pos="1919288" algn="dec"/>
                        </a:tabLst>
                      </a:pPr>
                      <a:r>
                        <a:rPr lang="en-US" sz="37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Rent as percent of Sales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881012" rtl="0" eaLnBrk="1" fontAlgn="b" latinLnBrk="0" hangingPunct="1">
                        <a:tabLst>
                          <a:tab pos="1919288" algn="dec"/>
                        </a:tabLst>
                      </a:pPr>
                      <a:r>
                        <a:rPr lang="en-US" sz="37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3.18</a:t>
                      </a:r>
                      <a:r>
                        <a:rPr lang="en-US" sz="37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37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Annual </a:t>
                      </a:r>
                      <a:r>
                        <a:rPr lang="en-US" sz="37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Sq.Ft</a:t>
                      </a:r>
                      <a:r>
                        <a:rPr lang="en-US" sz="37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rental </a:t>
                      </a:r>
                      <a:r>
                        <a:rPr lang="en-US" sz="37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37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Avg</a:t>
                      </a:r>
                      <a:r>
                        <a:rPr lang="en-US" sz="37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37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919288" algn="dec"/>
                        </a:tabLst>
                      </a:pPr>
                      <a:r>
                        <a:rPr lang="en-US" sz="37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	19.46 </a:t>
                      </a:r>
                      <a:endParaRPr lang="en-US" sz="37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1881012" rtl="0" eaLnBrk="1" fontAlgn="b" latinLnBrk="0" hangingPunct="1">
                        <a:tabLst>
                          <a:tab pos="1919288" algn="dec"/>
                        </a:tabLst>
                      </a:pPr>
                      <a:r>
                        <a:rPr lang="en-US" sz="37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Annual Sq. Ft. Site Rent</a:t>
                      </a:r>
                      <a:endParaRPr lang="en-US" sz="37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881012" rtl="0" eaLnBrk="1" fontAlgn="b" latinLnBrk="0" hangingPunct="1">
                        <a:tabLst>
                          <a:tab pos="1919288" algn="dec"/>
                        </a:tabLst>
                      </a:pPr>
                      <a:r>
                        <a:rPr lang="en-US" sz="37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	25.00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 Economics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1281</TotalTime>
  <Words>187</Words>
  <Application>Microsoft Office PowerPoint</Application>
  <PresentationFormat>Custom</PresentationFormat>
  <Paragraphs>50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Hudson’s Site</vt:lpstr>
      <vt:lpstr>Objectives</vt:lpstr>
      <vt:lpstr>Downtown Detroit</vt:lpstr>
      <vt:lpstr>Previous Presentation</vt:lpstr>
      <vt:lpstr>Feedback</vt:lpstr>
      <vt:lpstr>Sociographic Information</vt:lpstr>
      <vt:lpstr>Education Use</vt:lpstr>
      <vt:lpstr>Grocery Economics </vt:lpstr>
      <vt:lpstr>Education Economics</vt:lpstr>
      <vt:lpstr>Residential Economics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Ryan Grabow</dc:creator>
  <cp:lastModifiedBy>Ryan Grabow</cp:lastModifiedBy>
  <cp:revision>61</cp:revision>
  <dcterms:created xsi:type="dcterms:W3CDTF">2010-12-03T05:53:01Z</dcterms:created>
  <dcterms:modified xsi:type="dcterms:W3CDTF">2010-12-04T19:37:59Z</dcterms:modified>
</cp:coreProperties>
</file>