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comments/comment2.xml" ContentType="application/vnd.openxmlformats-officedocument.presentationml.comment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comments/comment3.xml" ContentType="application/vnd.openxmlformats-officedocument.presentationml.comments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comments/comment1.xml" ContentType="application/vnd.openxmlformats-officedocument.presentationml.comment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63" r:id="rId3"/>
    <p:sldId id="260" r:id="rId4"/>
    <p:sldId id="257" r:id="rId5"/>
    <p:sldId id="261" r:id="rId6"/>
    <p:sldId id="267" r:id="rId7"/>
    <p:sldId id="262" r:id="rId8"/>
    <p:sldId id="264" r:id="rId9"/>
    <p:sldId id="265" r:id="rId10"/>
    <p:sldId id="266" r:id="rId11"/>
    <p:sldId id="268" r:id="rId12"/>
  </p:sldIdLst>
  <p:sldSz cx="21945600" cy="10972800"/>
  <p:notesSz cx="9144000" cy="6858000"/>
  <p:defaultTextStyle>
    <a:defPPr>
      <a:defRPr lang="en-US"/>
    </a:defPPr>
    <a:lvl1pPr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939800" indent="-482600"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1879600" indent="-965200"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2820988" indent="-1449388"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3760788" indent="-1931988"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Ryan Grabow" initials="R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52" y="-1144"/>
      </p:cViewPr>
      <p:guideLst>
        <p:guide orient="horz" pos="3456"/>
        <p:guide pos="6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commentAuthors" Target="commentAuthor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0-12-03T03:39:35.773" idx="3">
    <p:pos x="10" y="10"/>
    <p:text>A good site shot would work well here.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0-12-03T15:56:30.543" idx="4">
    <p:pos x="10" y="10"/>
    <p:text>Need to relabel Lines</p:text>
  </p:cm>
  <p:cm authorId="0" dt="2010-12-03T03:05:59.434" idx="2">
    <p:pos x="13934" y="90"/>
    <p:text>We would want a good clean map highlighting we are near the middle of the CBD, location of districts, people mover, possibility of light rail.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0-12-04T14:37:30.356" idx="5">
    <p:pos x="10" y="10"/>
    <p:text>This slide indicates the perception of Detroit. The discussions of residential + school would indicate we are moving towards a family orientation, primarily the 'Trendy Adults' as they have children.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0" y="457200"/>
            <a:ext cx="1004316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0" y="1600200"/>
            <a:ext cx="10027920" cy="44043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4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2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5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B9575-9A6F-4AC5-8BFC-C0A3405DC7A0}" type="datetimeFigureOut">
              <a:rPr lang="en-US"/>
              <a:pPr>
                <a:defRPr/>
              </a:pPr>
              <a:t>12/5/10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F2817-888B-4B37-AD38-392155C26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ACE3-5629-49B9-9E6D-A20B738E3231}" type="datetimeFigureOut">
              <a:rPr lang="en-US"/>
              <a:pPr>
                <a:defRPr/>
              </a:pPr>
              <a:t>12/5/10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1801F-3F9B-4389-82A0-DF1677E1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439422"/>
            <a:ext cx="4937760" cy="9362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439422"/>
            <a:ext cx="14447520" cy="9362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B268-B916-4BC5-A4EF-1C63B2B7150A}" type="datetimeFigureOut">
              <a:rPr lang="en-US"/>
              <a:pPr>
                <a:defRPr/>
              </a:pPr>
              <a:t>12/5/10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3739-8595-4D36-B289-313068A4C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AD1DD-DA85-4E95-A46A-9BE20EB39B3E}" type="datetimeFigureOut">
              <a:rPr lang="en-US"/>
              <a:pPr>
                <a:defRPr/>
              </a:pPr>
              <a:t>12/5/10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A88B-B403-4387-8950-ACEA0C4A3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0" y="7051041"/>
            <a:ext cx="10058399" cy="2179320"/>
          </a:xfrm>
        </p:spPr>
        <p:txBody>
          <a:bodyPr/>
          <a:lstStyle>
            <a:lvl1pPr algn="l">
              <a:defRPr sz="8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0" y="4650742"/>
            <a:ext cx="10058399" cy="2400299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4050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2pPr>
            <a:lvl3pPr marL="188101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8215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7620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70253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64303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58354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52404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2E2C8-7632-4E50-BDAB-E47837CB6DC3}" type="datetimeFigureOut">
              <a:rPr lang="en-US"/>
              <a:pPr>
                <a:defRPr/>
              </a:pPr>
              <a:t>12/5/10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0BD5-DFC2-4CFA-8431-18D77962C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1"/>
            <a:ext cx="10134600" cy="9420862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0" y="1600201"/>
            <a:ext cx="10058400" cy="8201662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77A0-0B50-4B06-BBA3-CDD5817E9EA1}" type="datetimeFigureOut">
              <a:rPr lang="en-US"/>
              <a:pPr>
                <a:defRPr/>
              </a:pPr>
              <a:t>12/5/10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056F-4293-47C5-8A4D-672774F14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0336531" cy="1023619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0506" indent="0">
              <a:buNone/>
              <a:defRPr sz="4100" b="1"/>
            </a:lvl2pPr>
            <a:lvl3pPr marL="1881012" indent="0">
              <a:buNone/>
              <a:defRPr sz="3700" b="1"/>
            </a:lvl3pPr>
            <a:lvl4pPr marL="2821518" indent="0">
              <a:buNone/>
              <a:defRPr sz="3300" b="1"/>
            </a:lvl4pPr>
            <a:lvl5pPr marL="3762024" indent="0">
              <a:buNone/>
              <a:defRPr sz="3300" b="1"/>
            </a:lvl5pPr>
            <a:lvl6pPr marL="4702531" indent="0">
              <a:buNone/>
              <a:defRPr sz="3300" b="1"/>
            </a:lvl6pPr>
            <a:lvl7pPr marL="5643037" indent="0">
              <a:buNone/>
              <a:defRPr sz="3300" b="1"/>
            </a:lvl7pPr>
            <a:lvl8pPr marL="6583543" indent="0">
              <a:buNone/>
              <a:defRPr sz="3300" b="1"/>
            </a:lvl8pPr>
            <a:lvl9pPr marL="7524049" indent="0">
              <a:buNone/>
              <a:defRPr sz="3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7000"/>
            <a:ext cx="10336531" cy="7134861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30000" y="1600200"/>
            <a:ext cx="10058399" cy="1023619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0506" indent="0">
              <a:buNone/>
              <a:defRPr sz="4100" b="1"/>
            </a:lvl2pPr>
            <a:lvl3pPr marL="1881012" indent="0">
              <a:buNone/>
              <a:defRPr sz="3700" b="1"/>
            </a:lvl3pPr>
            <a:lvl4pPr marL="2821518" indent="0">
              <a:buNone/>
              <a:defRPr sz="3300" b="1"/>
            </a:lvl4pPr>
            <a:lvl5pPr marL="3762024" indent="0">
              <a:buNone/>
              <a:defRPr sz="3300" b="1"/>
            </a:lvl5pPr>
            <a:lvl6pPr marL="4702531" indent="0">
              <a:buNone/>
              <a:defRPr sz="3300" b="1"/>
            </a:lvl6pPr>
            <a:lvl7pPr marL="5643037" indent="0">
              <a:buNone/>
              <a:defRPr sz="3300" b="1"/>
            </a:lvl7pPr>
            <a:lvl8pPr marL="6583543" indent="0">
              <a:buNone/>
              <a:defRPr sz="3300" b="1"/>
            </a:lvl8pPr>
            <a:lvl9pPr marL="7524049" indent="0">
              <a:buNone/>
              <a:defRPr sz="3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430001" y="2667000"/>
            <a:ext cx="10058400" cy="7134861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DFDE4-017E-494E-B1B5-D386F2FE9A4C}" type="datetimeFigureOut">
              <a:rPr lang="en-US"/>
              <a:pPr>
                <a:defRPr/>
              </a:pPr>
              <a:t>12/5/10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6A38-580F-413C-B103-831C52E40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89F8B-2AC6-4161-8F13-8239C54D64EC}" type="datetimeFigureOut">
              <a:rPr lang="en-US"/>
              <a:pPr>
                <a:defRPr/>
              </a:pPr>
              <a:t>12/5/10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952F-204D-4D40-864B-34B6E3863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1BE0-5579-4052-85B2-BBB5220DF0C7}" type="datetimeFigureOut">
              <a:rPr lang="en-US"/>
              <a:pPr>
                <a:defRPr/>
              </a:pPr>
              <a:t>12/5/10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1A1B-D5A6-4E55-869A-23B191E83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436880"/>
            <a:ext cx="7219951" cy="1859280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436881"/>
            <a:ext cx="12268200" cy="9364981"/>
          </a:xfrm>
        </p:spPr>
        <p:txBody>
          <a:bodyPr/>
          <a:lstStyle>
            <a:lvl1pPr>
              <a:defRPr sz="6600"/>
            </a:lvl1pPr>
            <a:lvl2pPr>
              <a:defRPr sz="5800"/>
            </a:lvl2pPr>
            <a:lvl3pPr>
              <a:defRPr sz="49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2296161"/>
            <a:ext cx="7219951" cy="7505701"/>
          </a:xfrm>
        </p:spPr>
        <p:txBody>
          <a:bodyPr/>
          <a:lstStyle>
            <a:lvl1pPr marL="0" indent="0">
              <a:buNone/>
              <a:defRPr sz="2900"/>
            </a:lvl1pPr>
            <a:lvl2pPr marL="940506" indent="0">
              <a:buNone/>
              <a:defRPr sz="2500"/>
            </a:lvl2pPr>
            <a:lvl3pPr marL="1881012" indent="0">
              <a:buNone/>
              <a:defRPr sz="2100"/>
            </a:lvl3pPr>
            <a:lvl4pPr marL="2821518" indent="0">
              <a:buNone/>
              <a:defRPr sz="1900"/>
            </a:lvl4pPr>
            <a:lvl5pPr marL="3762024" indent="0">
              <a:buNone/>
              <a:defRPr sz="1900"/>
            </a:lvl5pPr>
            <a:lvl6pPr marL="4702531" indent="0">
              <a:buNone/>
              <a:defRPr sz="1900"/>
            </a:lvl6pPr>
            <a:lvl7pPr marL="5643037" indent="0">
              <a:buNone/>
              <a:defRPr sz="1900"/>
            </a:lvl7pPr>
            <a:lvl8pPr marL="6583543" indent="0">
              <a:buNone/>
              <a:defRPr sz="1900"/>
            </a:lvl8pPr>
            <a:lvl9pPr marL="752404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2BD2A-97B5-4F62-9036-A90CA1F2070E}" type="datetimeFigureOut">
              <a:rPr lang="en-US"/>
              <a:pPr>
                <a:defRPr/>
              </a:pPr>
              <a:t>12/5/10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92E35-C16D-4347-AC96-8E6332A32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7680960"/>
            <a:ext cx="13167360" cy="906781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1447800"/>
            <a:ext cx="13167360" cy="6116320"/>
          </a:xfrm>
        </p:spPr>
        <p:txBody>
          <a:bodyPr rtlCol="0">
            <a:normAutofit/>
          </a:bodyPr>
          <a:lstStyle>
            <a:lvl1pPr marL="0" indent="0">
              <a:buNone/>
              <a:defRPr sz="6600"/>
            </a:lvl1pPr>
            <a:lvl2pPr marL="940506" indent="0">
              <a:buNone/>
              <a:defRPr sz="5800"/>
            </a:lvl2pPr>
            <a:lvl3pPr marL="1881012" indent="0">
              <a:buNone/>
              <a:defRPr sz="4900"/>
            </a:lvl3pPr>
            <a:lvl4pPr marL="2821518" indent="0">
              <a:buNone/>
              <a:defRPr sz="4100"/>
            </a:lvl4pPr>
            <a:lvl5pPr marL="3762024" indent="0">
              <a:buNone/>
              <a:defRPr sz="4100"/>
            </a:lvl5pPr>
            <a:lvl6pPr marL="4702531" indent="0">
              <a:buNone/>
              <a:defRPr sz="4100"/>
            </a:lvl6pPr>
            <a:lvl7pPr marL="5643037" indent="0">
              <a:buNone/>
              <a:defRPr sz="4100"/>
            </a:lvl7pPr>
            <a:lvl8pPr marL="6583543" indent="0">
              <a:buNone/>
              <a:defRPr sz="4100"/>
            </a:lvl8pPr>
            <a:lvl9pPr marL="7524049" indent="0">
              <a:buNone/>
              <a:defRPr sz="4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8587741"/>
            <a:ext cx="13167360" cy="1287779"/>
          </a:xfrm>
        </p:spPr>
        <p:txBody>
          <a:bodyPr/>
          <a:lstStyle>
            <a:lvl1pPr marL="0" indent="0">
              <a:buNone/>
              <a:defRPr sz="2900"/>
            </a:lvl1pPr>
            <a:lvl2pPr marL="940506" indent="0">
              <a:buNone/>
              <a:defRPr sz="2500"/>
            </a:lvl2pPr>
            <a:lvl3pPr marL="1881012" indent="0">
              <a:buNone/>
              <a:defRPr sz="2100"/>
            </a:lvl3pPr>
            <a:lvl4pPr marL="2821518" indent="0">
              <a:buNone/>
              <a:defRPr sz="1900"/>
            </a:lvl4pPr>
            <a:lvl5pPr marL="3762024" indent="0">
              <a:buNone/>
              <a:defRPr sz="1900"/>
            </a:lvl5pPr>
            <a:lvl6pPr marL="4702531" indent="0">
              <a:buNone/>
              <a:defRPr sz="1900"/>
            </a:lvl6pPr>
            <a:lvl7pPr marL="5643037" indent="0">
              <a:buNone/>
              <a:defRPr sz="1900"/>
            </a:lvl7pPr>
            <a:lvl8pPr marL="6583543" indent="0">
              <a:buNone/>
              <a:defRPr sz="1900"/>
            </a:lvl8pPr>
            <a:lvl9pPr marL="752404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851AF-75A1-48F9-BB68-FEC050D69610}" type="datetimeFigureOut">
              <a:rPr lang="en-US"/>
              <a:pPr>
                <a:defRPr/>
              </a:pPr>
              <a:t>12/5/10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EA5C5-C5A0-4C79-AA8E-51A1B409E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0" y="439738"/>
            <a:ext cx="10058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8101" tIns="94051" rIns="188101" bIns="940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0" y="1600200"/>
            <a:ext cx="10058400" cy="820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8101" tIns="94051" rIns="188101" bIns="940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0169525"/>
            <a:ext cx="5121275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l" defTabSz="1881012" fontAlgn="auto">
              <a:spcBef>
                <a:spcPts val="0"/>
              </a:spcBef>
              <a:spcAft>
                <a:spcPts val="0"/>
              </a:spcAft>
              <a:defRPr sz="25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FAAF4D-66DA-4958-B21E-0C95837C20EC}" type="datetimeFigureOut">
              <a:rPr lang="en-US"/>
              <a:pPr>
                <a:defRPr/>
              </a:pPr>
              <a:t>12/5/10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7763" y="10169525"/>
            <a:ext cx="6950075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ctr" defTabSz="1881012" fontAlgn="auto">
              <a:spcBef>
                <a:spcPts val="0"/>
              </a:spcBef>
              <a:spcAft>
                <a:spcPts val="0"/>
              </a:spcAft>
              <a:defRPr sz="2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383000" y="10169525"/>
            <a:ext cx="5121275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r" defTabSz="1881012" fontAlgn="auto">
              <a:spcBef>
                <a:spcPts val="0"/>
              </a:spcBef>
              <a:spcAft>
                <a:spcPts val="0"/>
              </a:spcAft>
              <a:defRPr sz="25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F2FEC4-E4DB-4D0B-B6AD-772CB6DD1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57200" y="1447800"/>
            <a:ext cx="21031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r" defTabSz="1879600" rtl="0" fontAlgn="base">
        <a:spcBef>
          <a:spcPct val="0"/>
        </a:spcBef>
        <a:spcAft>
          <a:spcPct val="0"/>
        </a:spcAft>
        <a:defRPr sz="60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2pPr>
      <a:lvl3pPr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3pPr>
      <a:lvl4pPr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4pPr>
      <a:lvl5pPr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5pPr>
      <a:lvl6pPr marL="457200"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6pPr>
      <a:lvl7pPr marL="914400"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7pPr>
      <a:lvl8pPr marL="1371600"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8pPr>
      <a:lvl9pPr marL="1828800"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457200" indent="-457200" algn="l" defTabSz="1879600" rtl="0" fontAlgn="base">
        <a:spcBef>
          <a:spcPct val="20000"/>
        </a:spcBef>
        <a:spcAft>
          <a:spcPct val="0"/>
        </a:spcAft>
        <a:buFont typeface="Wingdings" pitchFamily="84" charset="2"/>
        <a:buChar char="§"/>
        <a:defRPr sz="36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marL="908050" indent="-450850" algn="l" defTabSz="1879600" rtl="0" fontAlgn="base">
        <a:spcBef>
          <a:spcPct val="20000"/>
        </a:spcBef>
        <a:spcAft>
          <a:spcPct val="0"/>
        </a:spcAft>
        <a:buFont typeface="Wingdings" pitchFamily="84" charset="2"/>
        <a:buChar char="§"/>
        <a:defRPr sz="32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2pPr>
      <a:lvl3pPr marL="1371600" indent="-457200" algn="l" defTabSz="1879600" rtl="0" fontAlgn="base">
        <a:spcBef>
          <a:spcPct val="20000"/>
        </a:spcBef>
        <a:spcAft>
          <a:spcPct val="0"/>
        </a:spcAft>
        <a:buFont typeface="Wingdings" pitchFamily="84" charset="2"/>
        <a:buChar char="§"/>
        <a:defRPr sz="28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3pPr>
      <a:lvl4pPr marL="1838325" indent="-469900" algn="l" defTabSz="1879600" rtl="0" fontAlgn="base">
        <a:spcBef>
          <a:spcPct val="20000"/>
        </a:spcBef>
        <a:spcAft>
          <a:spcPct val="0"/>
        </a:spcAft>
        <a:buFont typeface="Wingdings" pitchFamily="84" charset="2"/>
        <a:buChar char="§"/>
        <a:defRPr sz="20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4pPr>
      <a:lvl5pPr marL="2295525" indent="-469900" algn="l" defTabSz="1879600" rtl="0" fontAlgn="base">
        <a:spcBef>
          <a:spcPct val="20000"/>
        </a:spcBef>
        <a:spcAft>
          <a:spcPct val="0"/>
        </a:spcAft>
        <a:buFont typeface="Wingdings" pitchFamily="84" charset="2"/>
        <a:buChar char="§"/>
        <a:defRPr sz="20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5pPr>
      <a:lvl6pPr marL="5172784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13290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053796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7994302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40506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81012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821518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62024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702531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643037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583543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524049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Grabow\LTU-RE\Project\Data\1zd14ra.jpg"/>
          <p:cNvPicPr>
            <a:picLocks noChangeAspect="1" noChangeArrowheads="1"/>
          </p:cNvPicPr>
          <p:nvPr/>
        </p:nvPicPr>
        <p:blipFill>
          <a:blip r:embed="rId2"/>
          <a:srcRect l="2779" t="27718" r="9335" b="11012"/>
          <a:stretch>
            <a:fillRect/>
          </a:stretch>
        </p:blipFill>
        <p:spPr bwMode="auto">
          <a:xfrm>
            <a:off x="457200" y="1470025"/>
            <a:ext cx="16154400" cy="900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1430000" y="457200"/>
            <a:ext cx="10042525" cy="990600"/>
          </a:xfrm>
        </p:spPr>
        <p:txBody>
          <a:bodyPr/>
          <a:lstStyle/>
          <a:p>
            <a:r>
              <a:rPr lang="en-US" smtClean="0">
                <a:latin typeface="Arial" pitchFamily="84" charset="0"/>
              </a:rPr>
              <a:t>Hudson’s Site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1600" y="1600200"/>
            <a:ext cx="4846638" cy="4403725"/>
          </a:xfrm>
        </p:spPr>
        <p:txBody>
          <a:bodyPr rtlCol="0">
            <a:normAutofit/>
          </a:bodyPr>
          <a:lstStyle/>
          <a:p>
            <a:pPr algn="r" defTabSz="188101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ea typeface="+mn-ea"/>
                <a:cs typeface="Arial" pitchFamily="34" charset="0"/>
              </a:rPr>
              <a:t>Connie Rizzolo Brown</a:t>
            </a:r>
          </a:p>
          <a:p>
            <a:pPr algn="r" defTabSz="188101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ea typeface="+mn-ea"/>
                <a:cs typeface="Arial" pitchFamily="34" charset="0"/>
              </a:rPr>
              <a:t>Mary Cay Lancaster</a:t>
            </a:r>
          </a:p>
          <a:p>
            <a:pPr algn="r" defTabSz="188101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ea typeface="+mn-ea"/>
                <a:cs typeface="Arial" pitchFamily="34" charset="0"/>
              </a:rPr>
              <a:t>Lesa Rozmarek</a:t>
            </a:r>
          </a:p>
          <a:p>
            <a:pPr algn="r" defTabSz="188101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ea typeface="+mn-ea"/>
                <a:cs typeface="Arial" pitchFamily="34" charset="0"/>
              </a:rPr>
              <a:t>Ryan Grabow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84" charset="0"/>
              </a:rPr>
              <a:t>Residential Economics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pitchFamily="84" charset="0"/>
              </a:rPr>
              <a:t>Higher levels have better views and improves rent values.</a:t>
            </a:r>
          </a:p>
          <a:p>
            <a:pPr lvl="1"/>
            <a:r>
              <a:rPr lang="en-US" smtClean="0">
                <a:latin typeface="Arial" pitchFamily="84" charset="0"/>
              </a:rPr>
              <a:t>Above 100 feet has views above most adjacent buildings.</a:t>
            </a:r>
          </a:p>
          <a:p>
            <a:pPr lvl="1"/>
            <a:r>
              <a:rPr lang="en-US" smtClean="0">
                <a:latin typeface="Arial" pitchFamily="84" charset="0"/>
              </a:rPr>
              <a:t>Above 240 feet has skyline views above the Compuware building.</a:t>
            </a:r>
          </a:p>
          <a:p>
            <a:r>
              <a:rPr lang="en-US" smtClean="0">
                <a:latin typeface="Arial" pitchFamily="84" charset="0"/>
              </a:rPr>
              <a:t>Placing residential above improves:</a:t>
            </a:r>
          </a:p>
          <a:p>
            <a:pPr lvl="1"/>
            <a:r>
              <a:rPr lang="en-US" smtClean="0">
                <a:latin typeface="Arial" pitchFamily="84" charset="0"/>
              </a:rPr>
              <a:t>Views / Rent values</a:t>
            </a:r>
          </a:p>
          <a:p>
            <a:pPr lvl="1"/>
            <a:r>
              <a:rPr lang="en-US" smtClean="0">
                <a:latin typeface="Arial" pitchFamily="84" charset="0"/>
              </a:rPr>
              <a:t>Security</a:t>
            </a:r>
          </a:p>
          <a:p>
            <a:r>
              <a:rPr lang="en-US" smtClean="0">
                <a:latin typeface="Arial" pitchFamily="84" charset="0"/>
              </a:rPr>
              <a:t>A variety of rental and for sale units requires:</a:t>
            </a:r>
          </a:p>
          <a:p>
            <a:pPr lvl="1"/>
            <a:r>
              <a:rPr lang="en-US" smtClean="0">
                <a:latin typeface="Arial" pitchFamily="84" charset="0"/>
              </a:rPr>
              <a:t>Variety of housing stock to appeal to a mixed market</a:t>
            </a:r>
          </a:p>
          <a:p>
            <a:pPr lvl="1"/>
            <a:r>
              <a:rPr lang="en-US" smtClean="0">
                <a:latin typeface="Arial" pitchFamily="84" charset="0"/>
              </a:rPr>
              <a:t>Good local education</a:t>
            </a:r>
          </a:p>
          <a:p>
            <a:pPr lvl="1"/>
            <a:r>
              <a:rPr lang="en-US" smtClean="0">
                <a:latin typeface="Arial" pitchFamily="84" charset="0"/>
              </a:rPr>
              <a:t>Safe local recreation facilities</a:t>
            </a:r>
          </a:p>
          <a:p>
            <a:pPr lvl="1"/>
            <a:r>
              <a:rPr lang="en-US" smtClean="0">
                <a:latin typeface="Arial" pitchFamily="84" charset="0"/>
              </a:rPr>
              <a:t>Nearby services</a:t>
            </a:r>
          </a:p>
          <a:p>
            <a:pPr lvl="1"/>
            <a:endParaRPr lang="en-US" smtClean="0">
              <a:latin typeface="Arial" pitchFamily="84" charset="0"/>
            </a:endParaRPr>
          </a:p>
          <a:p>
            <a:pPr lvl="1"/>
            <a:endParaRPr lang="en-US" smtClean="0">
              <a:latin typeface="Arial" pitchFamily="84" charset="0"/>
            </a:endParaRPr>
          </a:p>
          <a:p>
            <a:pPr lvl="1"/>
            <a:endParaRPr lang="en-US" smtClean="0">
              <a:latin typeface="Arial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84" charset="0"/>
              </a:rPr>
              <a:t>Synergistic Uses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pitchFamily="84" charset="0"/>
              </a:rPr>
              <a:t>Simultaneous development of market and demand.</a:t>
            </a:r>
          </a:p>
          <a:p>
            <a:r>
              <a:rPr lang="en-US" smtClean="0">
                <a:latin typeface="Arial" pitchFamily="84" charset="0"/>
              </a:rPr>
              <a:t>Larger name brand grocery benefits from both onsite residences and draws from a substantial region</a:t>
            </a:r>
          </a:p>
          <a:p>
            <a:r>
              <a:rPr lang="en-US" smtClean="0">
                <a:latin typeface="Arial" pitchFamily="84" charset="0"/>
              </a:rPr>
              <a:t>High quality educational component can grow from pre-school/daycare for area workers to full elementary school</a:t>
            </a:r>
          </a:p>
          <a:p>
            <a:r>
              <a:rPr lang="en-US" smtClean="0">
                <a:latin typeface="Arial" pitchFamily="84" charset="0"/>
              </a:rPr>
              <a:t>Lower level commercial supports both residences and city goals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84" charset="0"/>
              </a:rPr>
              <a:t>Objectives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pitchFamily="84" charset="0"/>
              </a:rPr>
              <a:t>Site</a:t>
            </a:r>
          </a:p>
          <a:p>
            <a:r>
              <a:rPr lang="en-US" smtClean="0">
                <a:latin typeface="Arial" pitchFamily="84" charset="0"/>
              </a:rPr>
              <a:t>Previous presentation</a:t>
            </a:r>
          </a:p>
          <a:p>
            <a:r>
              <a:rPr lang="en-US" smtClean="0">
                <a:latin typeface="Arial" pitchFamily="84" charset="0"/>
              </a:rPr>
              <a:t>New uses </a:t>
            </a:r>
          </a:p>
          <a:p>
            <a:r>
              <a:rPr lang="en-US" smtClean="0">
                <a:latin typeface="Arial" pitchFamily="84" charset="0"/>
              </a:rPr>
              <a:t>Sociographics</a:t>
            </a:r>
          </a:p>
          <a:p>
            <a:r>
              <a:rPr lang="en-US" smtClean="0">
                <a:latin typeface="Arial" pitchFamily="84" charset="0"/>
              </a:rPr>
              <a:t>Economics / Proforma</a:t>
            </a:r>
          </a:p>
          <a:p>
            <a:endParaRPr lang="en-US" smtClean="0">
              <a:latin typeface="Arial" pitchFamily="8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84" charset="0"/>
              </a:rPr>
              <a:t>Downtown Detroit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pitchFamily="84" charset="0"/>
              </a:rPr>
              <a:t>Heart of the CBD.</a:t>
            </a:r>
          </a:p>
          <a:p>
            <a:r>
              <a:rPr lang="en-US" smtClean="0">
                <a:latin typeface="Arial" pitchFamily="84" charset="0"/>
              </a:rPr>
              <a:t>Higher residential density desired.</a:t>
            </a:r>
          </a:p>
          <a:p>
            <a:r>
              <a:rPr lang="en-US" smtClean="0">
                <a:latin typeface="Arial" pitchFamily="84" charset="0"/>
              </a:rPr>
              <a:t>Large proportion of office commuters.</a:t>
            </a:r>
          </a:p>
          <a:p>
            <a:r>
              <a:rPr lang="en-US" smtClean="0">
                <a:latin typeface="Arial" pitchFamily="84" charset="0"/>
              </a:rPr>
              <a:t>Potential connection to People Mover.</a:t>
            </a:r>
          </a:p>
          <a:p>
            <a:pPr>
              <a:buFont typeface="Wingdings" pitchFamily="84" charset="2"/>
              <a:buNone/>
            </a:pPr>
            <a:endParaRPr lang="en-US" smtClean="0">
              <a:latin typeface="Arial" pitchFamily="84" charset="0"/>
            </a:endParaRPr>
          </a:p>
        </p:txBody>
      </p:sp>
      <p:pic>
        <p:nvPicPr>
          <p:cNvPr id="15363" name="Picture 2" descr="C:\Users\Lesa Rozmarek\Documents\My Dropbox\Real Estate Development\Semester Project\slides\presentation 1\3.jpg"/>
          <p:cNvPicPr>
            <a:picLocks noChangeAspect="1" noChangeArrowheads="1"/>
          </p:cNvPicPr>
          <p:nvPr/>
        </p:nvPicPr>
        <p:blipFill>
          <a:blip r:embed="rId2"/>
          <a:srcRect l="43333" t="13548" b="20703"/>
          <a:stretch>
            <a:fillRect/>
          </a:stretch>
        </p:blipFill>
        <p:spPr bwMode="auto">
          <a:xfrm>
            <a:off x="457200" y="1455738"/>
            <a:ext cx="10028238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84" charset="0"/>
              </a:rPr>
              <a:t>Previous Presentation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1430000" y="1600200"/>
            <a:ext cx="10058400" cy="3124200"/>
          </a:xfrm>
        </p:spPr>
        <p:txBody>
          <a:bodyPr/>
          <a:lstStyle/>
          <a:p>
            <a:r>
              <a:rPr lang="en-US" smtClean="0">
                <a:latin typeface="Arial" pitchFamily="84" charset="0"/>
              </a:rPr>
              <a:t>Grocery </a:t>
            </a:r>
          </a:p>
          <a:p>
            <a:r>
              <a:rPr lang="en-US" smtClean="0">
                <a:latin typeface="Arial" pitchFamily="84" charset="0"/>
              </a:rPr>
              <a:t>Residential</a:t>
            </a:r>
          </a:p>
          <a:p>
            <a:r>
              <a:rPr lang="en-US" smtClean="0">
                <a:latin typeface="Arial" pitchFamily="84" charset="0"/>
              </a:rPr>
              <a:t>Phased approach</a:t>
            </a:r>
          </a:p>
        </p:txBody>
      </p:sp>
      <p:pic>
        <p:nvPicPr>
          <p:cNvPr id="16387" name="Picture 2" descr="D:\Grabow\LTU-RE\Project\IN-11-17-2010\JPG\RG-SlideImagesa2.jpg"/>
          <p:cNvPicPr>
            <a:picLocks noChangeAspect="1" noChangeArrowheads="1"/>
          </p:cNvPicPr>
          <p:nvPr/>
        </p:nvPicPr>
        <p:blipFill>
          <a:blip r:embed="rId2"/>
          <a:srcRect l="5682" t="8279" b="40410"/>
          <a:stretch>
            <a:fillRect/>
          </a:stretch>
        </p:blipFill>
        <p:spPr bwMode="auto">
          <a:xfrm>
            <a:off x="11353800" y="4876800"/>
            <a:ext cx="10134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D:\Grabow\LTU-RE\Project\IN-11-17-2010\JPG\RG-SlideImagesa8.jpg"/>
          <p:cNvPicPr>
            <a:picLocks noChangeAspect="1" noChangeArrowheads="1"/>
          </p:cNvPicPr>
          <p:nvPr/>
        </p:nvPicPr>
        <p:blipFill>
          <a:blip r:embed="rId3"/>
          <a:srcRect l="4167" t="9933" r="27499" b="11555"/>
          <a:stretch>
            <a:fillRect/>
          </a:stretch>
        </p:blipFill>
        <p:spPr bwMode="auto">
          <a:xfrm>
            <a:off x="457200" y="1447800"/>
            <a:ext cx="10215563" cy="906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84" charset="0"/>
              </a:rPr>
              <a:t>Feedback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pitchFamily="84" charset="0"/>
              </a:rPr>
              <a:t>Consider:</a:t>
            </a:r>
          </a:p>
          <a:p>
            <a:pPr lvl="1"/>
            <a:r>
              <a:rPr lang="en-US" smtClean="0">
                <a:latin typeface="Arial" pitchFamily="84" charset="0"/>
              </a:rPr>
              <a:t>Sociographic data</a:t>
            </a:r>
          </a:p>
          <a:p>
            <a:pPr lvl="1"/>
            <a:r>
              <a:rPr lang="en-US" smtClean="0">
                <a:latin typeface="Arial" pitchFamily="84" charset="0"/>
              </a:rPr>
              <a:t>Educational use </a:t>
            </a:r>
          </a:p>
          <a:p>
            <a:pPr lvl="1"/>
            <a:r>
              <a:rPr lang="en-US" smtClean="0">
                <a:latin typeface="Arial" pitchFamily="84" charset="0"/>
              </a:rPr>
              <a:t>Careful of market saturation</a:t>
            </a:r>
          </a:p>
          <a:p>
            <a:pPr lvl="1"/>
            <a:r>
              <a:rPr lang="en-US" smtClean="0">
                <a:latin typeface="Arial" pitchFamily="84" charset="0"/>
              </a:rPr>
              <a:t>Growth Trends-expectations</a:t>
            </a:r>
          </a:p>
          <a:p>
            <a:endParaRPr lang="en-US" smtClean="0">
              <a:latin typeface="Arial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84" charset="0"/>
              </a:rPr>
              <a:t>Sociographic Information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pitchFamily="84" charset="0"/>
              </a:rPr>
              <a:t>Existing market aimed at trendy adults.</a:t>
            </a:r>
          </a:p>
          <a:p>
            <a:r>
              <a:rPr lang="en-US" smtClean="0">
                <a:latin typeface="Arial" pitchFamily="84" charset="0"/>
              </a:rPr>
              <a:t>Next life stage is starting a family.</a:t>
            </a:r>
          </a:p>
          <a:p>
            <a:r>
              <a:rPr lang="en-US" smtClean="0">
                <a:latin typeface="Arial" pitchFamily="84" charset="0"/>
              </a:rPr>
              <a:t>Underserved market in Detroit.</a:t>
            </a:r>
          </a:p>
          <a:p>
            <a:r>
              <a:rPr lang="en-US" smtClean="0">
                <a:latin typeface="Arial" pitchFamily="84" charset="0"/>
              </a:rPr>
              <a:t>Provide downtown option to suburbs.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10204450" cy="70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962400" y="4876800"/>
            <a:ext cx="2590800" cy="1588"/>
          </a:xfrm>
          <a:prstGeom prst="straightConnector1">
            <a:avLst/>
          </a:prstGeom>
          <a:ln w="2540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762000" y="11353800"/>
            <a:ext cx="2026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Calibri" pitchFamily="84" charset="0"/>
              </a:rPr>
              <a:t>Source: Adapted from Strategic Marketing &amp; Research, Inc. 2006 for Detroit Metro Visitors and Convention Bureau</a:t>
            </a:r>
            <a:endParaRPr lang="en-US">
              <a:latin typeface="Calibri" pitchFamily="8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62400" y="4114800"/>
            <a:ext cx="1524000" cy="1524000"/>
          </a:xfrm>
          <a:prstGeom prst="ellipse">
            <a:avLst/>
          </a:prstGeom>
          <a:solidFill>
            <a:srgbClr val="FF0000">
              <a:alpha val="22000"/>
            </a:srgb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81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84" charset="0"/>
              </a:rPr>
              <a:t>Education Use</a:t>
            </a:r>
          </a:p>
        </p:txBody>
      </p:sp>
      <p:sp>
        <p:nvSpPr>
          <p:cNvPr id="1945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84" charset="0"/>
              </a:rPr>
              <a:t>Grocery Economics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0" y="5562600"/>
            <a:ext cx="10058400" cy="4238625"/>
          </a:xfrm>
        </p:spPr>
        <p:txBody>
          <a:bodyPr rtlCol="0">
            <a:normAutofit lnSpcReduction="10000"/>
          </a:bodyPr>
          <a:lstStyle/>
          <a:p>
            <a:pPr defTabSz="188101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  <a:cs typeface="Arial" pitchFamily="34" charset="0"/>
              </a:rPr>
              <a:t>An average performing single floor grocery store would not be sufficient to cover site rental costs.</a:t>
            </a:r>
          </a:p>
          <a:p>
            <a:pPr defTabSz="188101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  <a:cs typeface="Arial" pitchFamily="34" charset="0"/>
              </a:rPr>
              <a:t>Security issues and a poor loading conditions trend toward less than average profitability.  </a:t>
            </a:r>
          </a:p>
          <a:p>
            <a:pPr defTabSz="188101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  <a:cs typeface="Arial" pitchFamily="34" charset="0"/>
              </a:rPr>
              <a:t>Grocery may be a strong component in a Mixed-use strategy.</a:t>
            </a:r>
            <a:endParaRPr lang="en-US" dirty="0">
              <a:ea typeface="+mn-ea"/>
              <a:cs typeface="Arial" pitchFamily="34" charset="0"/>
            </a:endParaRPr>
          </a:p>
        </p:txBody>
      </p:sp>
      <p:graphicFrame>
        <p:nvGraphicFramePr>
          <p:cNvPr id="20506" name="Group 1050"/>
          <p:cNvGraphicFramePr>
            <a:graphicFrameLocks noGrp="1"/>
          </p:cNvGraphicFramePr>
          <p:nvPr/>
        </p:nvGraphicFramePr>
        <p:xfrm>
          <a:off x="11430000" y="1600200"/>
          <a:ext cx="10058400" cy="3519488"/>
        </p:xfrm>
        <a:graphic>
          <a:graphicData uri="http://schemas.openxmlformats.org/drawingml/2006/table">
            <a:tbl>
              <a:tblPr/>
              <a:tblGrid>
                <a:gridCol w="6096000"/>
                <a:gridCol w="3962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Weekly Sales per Sq.Ft.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$	11.77	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Annual Sales per Sq.Ft.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$	612.04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Rent as percent of Sales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	3.18%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Annual Sq.Ft. rental (Avg)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$	19.46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Annual Sq. Ft. Site Rent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$	25.00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20507" name="Picture 2" descr="Downtown_Detroit_in_Focus_pg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8" name="Content Placeholder 2"/>
          <p:cNvSpPr>
            <a:spLocks/>
          </p:cNvSpPr>
          <p:nvPr/>
        </p:nvSpPr>
        <p:spPr bwMode="auto">
          <a:xfrm>
            <a:off x="2362200" y="7620000"/>
            <a:ext cx="464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01" tIns="94051" rIns="188101" bIns="9405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Font typeface="Wingdings" pitchFamily="84" charset="2"/>
              <a:buNone/>
            </a:pPr>
            <a:r>
              <a:rPr lang="en-US" sz="3600"/>
              <a:t>Area of influence</a:t>
            </a:r>
          </a:p>
          <a:p>
            <a:pPr marL="457200" indent="-457200">
              <a:spcBef>
                <a:spcPct val="20000"/>
              </a:spcBef>
              <a:buFont typeface="Wingdings" pitchFamily="84" charset="2"/>
              <a:buChar char="§"/>
            </a:pP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84" charset="0"/>
              </a:rPr>
              <a:t>Education Economics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302</Words>
  <Application>Microsoft Office PowerPoint</Application>
  <PresentationFormat>Custom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ＭＳ Ｐゴシック</vt:lpstr>
      <vt:lpstr>Arial</vt:lpstr>
      <vt:lpstr>Wingdings</vt:lpstr>
      <vt:lpstr>Office Theme</vt:lpstr>
      <vt:lpstr>Hudson’s Site</vt:lpstr>
      <vt:lpstr>Objectives</vt:lpstr>
      <vt:lpstr>Downtown Detroit</vt:lpstr>
      <vt:lpstr>Previous Presentation</vt:lpstr>
      <vt:lpstr>Feedback</vt:lpstr>
      <vt:lpstr>Sociographic Information</vt:lpstr>
      <vt:lpstr>Education Use</vt:lpstr>
      <vt:lpstr>Grocery Economics </vt:lpstr>
      <vt:lpstr>Education Economics</vt:lpstr>
      <vt:lpstr>Residential Economics</vt:lpstr>
      <vt:lpstr>Synergistic Uses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Grabow</dc:creator>
  <cp:lastModifiedBy>MARC RIZZOLO</cp:lastModifiedBy>
  <cp:revision>70</cp:revision>
  <dcterms:created xsi:type="dcterms:W3CDTF">2010-12-03T05:53:01Z</dcterms:created>
  <dcterms:modified xsi:type="dcterms:W3CDTF">2010-12-05T22:25:25Z</dcterms:modified>
</cp:coreProperties>
</file>