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1" r:id="rId6"/>
    <p:sldId id="267" r:id="rId7"/>
    <p:sldId id="262" r:id="rId8"/>
    <p:sldId id="264" r:id="rId9"/>
    <p:sldId id="265" r:id="rId10"/>
    <p:sldId id="266" r:id="rId11"/>
    <p:sldId id="268" r:id="rId12"/>
  </p:sldIdLst>
  <p:sldSz cx="21945600" cy="10972800"/>
  <p:notesSz cx="9144000" cy="6858000"/>
  <p:defaultTextStyle>
    <a:defPPr>
      <a:defRPr lang="en-US"/>
    </a:defPPr>
    <a:lvl1pPr marL="0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0506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81012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21518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62024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02531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43037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583543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24049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Grabow" initials="R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42" y="-540"/>
      </p:cViewPr>
      <p:guideLst>
        <p:guide orient="horz" pos="3456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39:35.773" idx="3">
    <p:pos x="10" y="10"/>
    <p:text>A good site shot would work well here.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05:59.434" idx="2">
    <p:pos x="13934" y="90"/>
    <p:text>We would want a good clean map highlighting we are near the middle of the CBD, location of districts, people mover, possibility of light rail.</p:text>
  </p:cm>
  <p:cm authorId="0" dt="2010-12-03T15:56:30.543" idx="4">
    <p:pos x="10" y="10"/>
    <p:text>Need to relabel Lines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4T14:37:30.356" idx="5">
    <p:pos x="10" y="10"/>
    <p:text>This slide indicates the perception of Detroit. The discussions of residential + school would indicate we are moving towards a family orientation, primarily the 'Trendy Adults' as they have children.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/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0" y="439421"/>
            <a:ext cx="10058400" cy="1008379"/>
          </a:xfrm>
          <a:prstGeom prst="rect">
            <a:avLst/>
          </a:prstGeom>
        </p:spPr>
        <p:txBody>
          <a:bodyPr vert="horz" lIns="188101" tIns="94051" rIns="188101" bIns="94051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1600201"/>
            <a:ext cx="10058400" cy="8201662"/>
          </a:xfrm>
          <a:prstGeom prst="rect">
            <a:avLst/>
          </a:prstGeom>
        </p:spPr>
        <p:txBody>
          <a:bodyPr vert="horz" lIns="188101" tIns="94051" rIns="188101" bIns="940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0170161"/>
            <a:ext cx="69494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1881012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1881012" rtl="0" eaLnBrk="1" latinLnBrk="0" hangingPunct="1">
        <a:spcBef>
          <a:spcPct val="20000"/>
        </a:spcBef>
        <a:buFont typeface="Wingdings" pitchFamily="2" charset="2"/>
        <a:buChar char="§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08050" indent="-450850" algn="l" defTabSz="1881012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38325" indent="-4699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5525" indent="-4699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rabow\LTU-RE\Project\Data\1zd14ra.jpg"/>
          <p:cNvPicPr>
            <a:picLocks noChangeAspect="1" noChangeArrowheads="1"/>
          </p:cNvPicPr>
          <p:nvPr/>
        </p:nvPicPr>
        <p:blipFill>
          <a:blip r:embed="rId2" cstate="print"/>
          <a:srcRect l="2778" t="27718" r="9336" b="11012"/>
          <a:stretch>
            <a:fillRect/>
          </a:stretch>
        </p:blipFill>
        <p:spPr bwMode="auto">
          <a:xfrm>
            <a:off x="457200" y="1469572"/>
            <a:ext cx="16154400" cy="90024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Hudson’s 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0" y="1600200"/>
            <a:ext cx="4846320" cy="440436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Connie Rizzolo Brown</a:t>
            </a:r>
          </a:p>
          <a:p>
            <a:pPr algn="r"/>
            <a:r>
              <a:rPr lang="en-US" sz="3200" dirty="0" smtClean="0"/>
              <a:t>Mary Cay Lancaster</a:t>
            </a:r>
          </a:p>
          <a:p>
            <a:pPr algn="r"/>
            <a:r>
              <a:rPr lang="en-US" sz="3200" dirty="0" smtClean="0"/>
              <a:t>Lesa Rozmarek</a:t>
            </a:r>
          </a:p>
          <a:p>
            <a:pPr algn="r"/>
            <a:r>
              <a:rPr lang="en-US" sz="3200" dirty="0" smtClean="0"/>
              <a:t>Ryan Grabow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levels have better views and improves rent values.</a:t>
            </a:r>
          </a:p>
          <a:p>
            <a:pPr lvl="1"/>
            <a:r>
              <a:rPr lang="en-US" dirty="0" smtClean="0"/>
              <a:t>Above</a:t>
            </a:r>
            <a:r>
              <a:rPr lang="en-US" dirty="0" smtClean="0"/>
              <a:t> 100 feet has views above most adjacent buildings.</a:t>
            </a:r>
          </a:p>
          <a:p>
            <a:pPr lvl="1"/>
            <a:r>
              <a:rPr lang="en-US" dirty="0" smtClean="0"/>
              <a:t>Above 240 feet has skyline views above the Compuware building.</a:t>
            </a:r>
          </a:p>
          <a:p>
            <a:r>
              <a:rPr lang="en-US" dirty="0" smtClean="0"/>
              <a:t>Placing r</a:t>
            </a:r>
            <a:r>
              <a:rPr lang="en-US" dirty="0" smtClean="0"/>
              <a:t>esidential above improves:</a:t>
            </a:r>
          </a:p>
          <a:p>
            <a:pPr lvl="1"/>
            <a:r>
              <a:rPr lang="en-US" dirty="0" smtClean="0"/>
              <a:t>Views / Rent values</a:t>
            </a:r>
          </a:p>
          <a:p>
            <a:pPr lvl="1"/>
            <a:r>
              <a:rPr lang="en-US" dirty="0" smtClean="0"/>
              <a:t>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Synergistic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development of market and demand.</a:t>
            </a:r>
          </a:p>
          <a:p>
            <a:r>
              <a:rPr lang="en-US" dirty="0" smtClean="0"/>
              <a:t>Grocery benefits from both </a:t>
            </a:r>
            <a:r>
              <a:rPr lang="en-US" smtClean="0"/>
              <a:t>onsite residences and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</a:t>
            </a:r>
          </a:p>
          <a:p>
            <a:r>
              <a:rPr lang="en-US" dirty="0" smtClean="0"/>
              <a:t>Previous presentation</a:t>
            </a:r>
          </a:p>
          <a:p>
            <a:r>
              <a:rPr lang="en-US" dirty="0" smtClean="0"/>
              <a:t>New uses </a:t>
            </a:r>
          </a:p>
          <a:p>
            <a:r>
              <a:rPr lang="en-US" dirty="0" err="1" smtClean="0"/>
              <a:t>Sociographics</a:t>
            </a:r>
            <a:endParaRPr lang="en-US" dirty="0" smtClean="0"/>
          </a:p>
          <a:p>
            <a:r>
              <a:rPr lang="en-US" dirty="0" smtClean="0"/>
              <a:t>Economics / </a:t>
            </a:r>
            <a:r>
              <a:rPr lang="en-US" dirty="0" err="1" smtClean="0"/>
              <a:t>Proforma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Detroit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of the CBD.</a:t>
            </a:r>
          </a:p>
          <a:p>
            <a:r>
              <a:rPr lang="en-US" dirty="0" smtClean="0"/>
              <a:t>Higher residential density desired.</a:t>
            </a:r>
          </a:p>
          <a:p>
            <a:r>
              <a:rPr lang="en-US" dirty="0" smtClean="0"/>
              <a:t>Large proportion of office commuters.</a:t>
            </a:r>
          </a:p>
          <a:p>
            <a:r>
              <a:rPr lang="en-US" dirty="0" smtClean="0"/>
              <a:t>Potential connection to People </a:t>
            </a:r>
            <a:r>
              <a:rPr lang="en-US" dirty="0"/>
              <a:t>M</a:t>
            </a:r>
            <a:r>
              <a:rPr lang="en-US" dirty="0" smtClean="0"/>
              <a:t>over.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 cstate="print"/>
          <a:srcRect l="43333" t="13548" b="20703"/>
          <a:stretch>
            <a:fillRect/>
          </a:stretch>
        </p:blipFill>
        <p:spPr bwMode="auto">
          <a:xfrm>
            <a:off x="457200" y="1455420"/>
            <a:ext cx="10028904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1600201"/>
            <a:ext cx="10058400" cy="3124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Grocery </a:t>
            </a:r>
          </a:p>
          <a:p>
            <a:r>
              <a:rPr lang="en-US" sz="3600" dirty="0" smtClean="0"/>
              <a:t>Residential</a:t>
            </a:r>
          </a:p>
          <a:p>
            <a:r>
              <a:rPr lang="en-US" sz="3600" dirty="0" smtClean="0"/>
              <a:t>Phased approach</a:t>
            </a:r>
            <a:endParaRPr lang="en-US" sz="3600" dirty="0"/>
          </a:p>
        </p:txBody>
      </p:sp>
      <p:pic>
        <p:nvPicPr>
          <p:cNvPr id="4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2" cstate="print"/>
          <a:srcRect l="5682" t="8279" b="40410"/>
          <a:stretch>
            <a:fillRect/>
          </a:stretch>
        </p:blipFill>
        <p:spPr bwMode="auto">
          <a:xfrm>
            <a:off x="11353800" y="4876800"/>
            <a:ext cx="1013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3" cstate="print"/>
          <a:srcRect l="4167" t="9934" r="27500" b="11555"/>
          <a:stretch>
            <a:fillRect/>
          </a:stretch>
        </p:blipFill>
        <p:spPr bwMode="auto">
          <a:xfrm>
            <a:off x="457200" y="1447800"/>
            <a:ext cx="10215758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</a:p>
          <a:p>
            <a:pPr lvl="1"/>
            <a:r>
              <a:rPr lang="en-US" dirty="0" err="1" smtClean="0"/>
              <a:t>Sociographic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Educational use</a:t>
            </a:r>
          </a:p>
          <a:p>
            <a:pPr lvl="1"/>
            <a:r>
              <a:rPr lang="en-US" dirty="0" smtClean="0"/>
              <a:t>Careful of market saturation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Sociographic</a:t>
            </a:r>
            <a:r>
              <a:rPr lang="en-US" dirty="0"/>
              <a:t>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market aimed at trendy adults.</a:t>
            </a:r>
          </a:p>
          <a:p>
            <a:r>
              <a:rPr lang="en-US" dirty="0" smtClean="0"/>
              <a:t>Next life stage is starting a family.</a:t>
            </a:r>
          </a:p>
          <a:p>
            <a:r>
              <a:rPr lang="en-US" dirty="0" smtClean="0"/>
              <a:t>Underserved market in Detroit.</a:t>
            </a:r>
          </a:p>
          <a:p>
            <a:r>
              <a:rPr lang="en-US" dirty="0" smtClean="0"/>
              <a:t>Provide downtown option to suburbs.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102044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2400" y="4876800"/>
            <a:ext cx="2590800" cy="1588"/>
          </a:xfrm>
          <a:prstGeom prst="straightConnector1">
            <a:avLst/>
          </a:prstGeom>
          <a:ln w="2540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11353800"/>
            <a:ext cx="2026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Adapted from Strategic Marketing &amp; Research, Inc. 2006 for Detroit Metro Visitors and Convention Bureau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62400" y="4114800"/>
            <a:ext cx="1524000" cy="1524000"/>
          </a:xfrm>
          <a:prstGeom prst="ellipse">
            <a:avLst/>
          </a:prstGeom>
          <a:solidFill>
            <a:srgbClr val="FF0000">
              <a:alpha val="22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Grocery 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5562600"/>
            <a:ext cx="10058400" cy="4239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average performing single floor grocery store would not be sufficient to cover site rental costs.</a:t>
            </a:r>
          </a:p>
          <a:p>
            <a:r>
              <a:rPr lang="en-US" dirty="0" smtClean="0"/>
              <a:t>Security issues </a:t>
            </a:r>
            <a:r>
              <a:rPr lang="en-US" dirty="0" smtClean="0"/>
              <a:t>and a poor loading </a:t>
            </a:r>
            <a:r>
              <a:rPr lang="en-US" dirty="0" smtClean="0"/>
              <a:t>conditions </a:t>
            </a:r>
            <a:r>
              <a:rPr lang="en-US" dirty="0" smtClean="0"/>
              <a:t>trend toward</a:t>
            </a:r>
            <a:r>
              <a:rPr lang="en-US" dirty="0" smtClean="0"/>
              <a:t> less than average profitability.  </a:t>
            </a:r>
            <a:endParaRPr lang="en-US" dirty="0" smtClean="0"/>
          </a:p>
          <a:p>
            <a:r>
              <a:rPr lang="en-US" dirty="0" smtClean="0"/>
              <a:t>Grocery may be a strong component in a Mixed-use strategy.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1430000" y="1600200"/>
          <a:ext cx="10058400" cy="352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Weekly Sales per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11.77	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Sales per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612.04 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Rent as percent of Sales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3.18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rental </a:t>
                      </a: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19.46 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Sq. Ft. Site Rent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25.00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252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Hudson’s Site</vt:lpstr>
      <vt:lpstr>Objectives</vt:lpstr>
      <vt:lpstr>Downtown Detroit</vt:lpstr>
      <vt:lpstr>Previous Presentation</vt:lpstr>
      <vt:lpstr>Feedback</vt:lpstr>
      <vt:lpstr>Sociographic Information</vt:lpstr>
      <vt:lpstr>Education Use</vt:lpstr>
      <vt:lpstr>Grocery Economics </vt:lpstr>
      <vt:lpstr>Education Economics</vt:lpstr>
      <vt:lpstr>Residential Economics</vt:lpstr>
      <vt:lpstr>Synergistic Uses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Ryan Grabow</cp:lastModifiedBy>
  <cp:revision>69</cp:revision>
  <dcterms:created xsi:type="dcterms:W3CDTF">2010-12-03T05:53:01Z</dcterms:created>
  <dcterms:modified xsi:type="dcterms:W3CDTF">2010-12-04T21:23:59Z</dcterms:modified>
</cp:coreProperties>
</file>