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0" r:id="rId4"/>
    <p:sldId id="266" r:id="rId5"/>
    <p:sldId id="267" r:id="rId6"/>
    <p:sldId id="281" r:id="rId7"/>
    <p:sldId id="282" r:id="rId8"/>
    <p:sldId id="283" r:id="rId9"/>
    <p:sldId id="264" r:id="rId10"/>
    <p:sldId id="268" r:id="rId11"/>
    <p:sldId id="260" r:id="rId12"/>
    <p:sldId id="278" r:id="rId13"/>
    <p:sldId id="279" r:id="rId14"/>
    <p:sldId id="270" r:id="rId15"/>
    <p:sldId id="271" r:id="rId16"/>
    <p:sldId id="272" r:id="rId17"/>
    <p:sldId id="273" r:id="rId18"/>
    <p:sldId id="274" r:id="rId19"/>
    <p:sldId id="261" r:id="rId20"/>
    <p:sldId id="265" r:id="rId21"/>
    <p:sldId id="276" r:id="rId22"/>
    <p:sldId id="275" r:id="rId23"/>
    <p:sldId id="277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743" autoAdjust="0"/>
    <p:restoredTop sz="94655" autoAdjust="0"/>
  </p:normalViewPr>
  <p:slideViewPr>
    <p:cSldViewPr>
      <p:cViewPr>
        <p:scale>
          <a:sx n="100" d="100"/>
          <a:sy n="100" d="100"/>
        </p:scale>
        <p:origin x="-1072" y="-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esProps" Target="presProps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viewProps" Target="viewProps.xml"/><Relationship Id="rId26" Type="http://schemas.openxmlformats.org/officeDocument/2006/relationships/printerSettings" Target="printerSettings/printerSettings1.bin"/><Relationship Id="rId30" Type="http://schemas.openxmlformats.org/officeDocument/2006/relationships/tableStyles" Target="tableStyles.xml"/><Relationship Id="rId11" Type="http://schemas.openxmlformats.org/officeDocument/2006/relationships/slide" Target="slides/slide10.xml"/><Relationship Id="rId29" Type="http://schemas.openxmlformats.org/officeDocument/2006/relationships/theme" Target="theme/theme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957F16-787A-4BDB-81C9-5833962F8752}" type="datetime1">
              <a:rPr lang="en-US"/>
              <a:pPr/>
              <a:t>12/1/10</a:t>
            </a:fld>
            <a:endParaRPr lang="en-US"/>
          </a:p>
        </p:txBody>
      </p:sp>
      <p:sp>
        <p:nvSpPr>
          <p:cNvPr id="36868" name="Placeholder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DD4C53-67F7-45F1-A118-1F73FC1D593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ＭＳ Ｐゴシック" pitchFamily="84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84" charset="0"/>
        <a:ea typeface="ＭＳ Ｐゴシック" pitchFamily="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Placeholder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Placeholder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93FD2-EE0D-4104-9AF8-2AA57C67B510}" type="datetimeFigureOut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79CED-EB36-444F-8D20-8478E4FD3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56E51-1844-4653-8B4F-31EED7F9B419}" type="datetimeFigureOut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B0A7-46EB-42A3-A168-FE4D7B609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42C41-D59D-4DEC-8024-EBDDEA4EF32D}" type="datetimeFigureOut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87711-D183-41E4-A2EA-D68675F5B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C4BB5-F05D-4605-95AB-C70599269531}" type="datetimeFigureOut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FE65A-1174-485B-B757-9281E2F13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17706-4561-4B1C-B4B2-67F630988355}" type="datetimeFigureOut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A44F5-0F2C-4CA0-BBC4-4C959EF30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CE5D-4B0C-45AA-8D70-BE65DA3A2588}" type="datetimeFigureOut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02F9-DC94-41D0-ACA6-C2DC536C3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863C-BF86-4920-AF8F-92936B33E4A8}" type="datetimeFigureOut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259C-559B-457C-AAEA-21C30B314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FD82E-E984-4603-8284-D3B218402498}" type="datetimeFigureOut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8C7F2-9812-4DE7-9D6F-224ABCA55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DA929-D230-4632-9205-8832F5338533}" type="datetimeFigureOut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74939-E88B-4942-A3CA-BC6DFDD75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858E9-F690-4ABF-9477-44FAFA717254}" type="datetimeFigureOut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07291-D310-47C0-A81D-5FC243774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AC290-91D2-4FDE-B7DB-6E9150D7CD5F}" type="datetimeFigureOut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1BEA-E55D-4B12-80B6-8E35C544B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52C340-F353-461E-AC8E-288720A62ED5}" type="datetimeFigureOut">
              <a:rPr lang="en-US"/>
              <a:pPr>
                <a:defRPr/>
              </a:pPr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3DCE237-2897-454D-BC40-0343537EC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84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84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84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84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84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9" Type="http://schemas.openxmlformats.org/officeDocument/2006/relationships/image" Target="../media/image18.png"/><Relationship Id="rId3" Type="http://schemas.openxmlformats.org/officeDocument/2006/relationships/image" Target="../media/image12.jpeg"/><Relationship Id="rId6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eg"/><Relationship Id="rId6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9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5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5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jpeg"/><Relationship Id="rId5" Type="http://schemas.openxmlformats.org/officeDocument/2006/relationships/hyperlink" Target="http://www.nyc.gov/html/dcp/html/supermarket/index.s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Relationship Id="rId5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5" Type="http://schemas.openxmlformats.org/officeDocument/2006/relationships/hyperlink" Target="http://farm5.static.flickr.com/4074/4765979423_9d9cb314ac.jpg" TargetMode="External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6" Type="http://schemas.openxmlformats.org/officeDocument/2006/relationships/hyperlink" Target="http://farm4.static.flickr.com/3502/3730424763_836a8ba0fb_z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D:\Grabow\LTU-RE\Project\IN-11-17-2010\JPG\RG-SlideImage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7"/>
          <p:cNvSpPr txBox="1">
            <a:spLocks noChangeArrowheads="1"/>
          </p:cNvSpPr>
          <p:nvPr/>
        </p:nvSpPr>
        <p:spPr bwMode="auto">
          <a:xfrm>
            <a:off x="685800" y="251460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84" charset="0"/>
              </a:rPr>
              <a:t>Detroit Opera House</a:t>
            </a:r>
            <a:endParaRPr lang="en-US">
              <a:latin typeface="Calibri" pitchFamily="84" charset="0"/>
            </a:endParaRPr>
          </a:p>
        </p:txBody>
      </p:sp>
      <p:sp>
        <p:nvSpPr>
          <p:cNvPr id="16386" name="Text Box 9"/>
          <p:cNvSpPr txBox="1">
            <a:spLocks noChangeArrowheads="1"/>
          </p:cNvSpPr>
          <p:nvPr/>
        </p:nvSpPr>
        <p:spPr bwMode="auto">
          <a:xfrm>
            <a:off x="533400" y="5913438"/>
            <a:ext cx="4343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Calibri" pitchFamily="84" charset="0"/>
              </a:rPr>
              <a:t>Recent &amp; Proposed Developments</a:t>
            </a:r>
            <a:endParaRPr lang="en-US" sz="2000">
              <a:latin typeface="Calibri" pitchFamily="84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Calibri" pitchFamily="84" charset="0"/>
            </a:endParaRPr>
          </a:p>
        </p:txBody>
      </p:sp>
      <p:pic>
        <p:nvPicPr>
          <p:cNvPr id="16387" name="Picture 13" descr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81000"/>
            <a:ext cx="2743200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4" descr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381000"/>
            <a:ext cx="29718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18"/>
          <p:cNvSpPr txBox="1">
            <a:spLocks noChangeArrowheads="1"/>
          </p:cNvSpPr>
          <p:nvPr/>
        </p:nvSpPr>
        <p:spPr bwMode="auto">
          <a:xfrm>
            <a:off x="3657600" y="175260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84" charset="0"/>
              </a:rPr>
              <a:t>Ford Field</a:t>
            </a:r>
            <a:endParaRPr lang="en-US">
              <a:latin typeface="Calibri" pitchFamily="84" charset="0"/>
            </a:endParaRPr>
          </a:p>
        </p:txBody>
      </p:sp>
      <p:sp>
        <p:nvSpPr>
          <p:cNvPr id="16390" name="Text Box 19"/>
          <p:cNvSpPr txBox="1">
            <a:spLocks noChangeArrowheads="1"/>
          </p:cNvSpPr>
          <p:nvPr/>
        </p:nvSpPr>
        <p:spPr bwMode="auto">
          <a:xfrm>
            <a:off x="685800" y="495300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84" charset="0"/>
              </a:rPr>
              <a:t>Comerica Park</a:t>
            </a:r>
            <a:endParaRPr lang="en-US">
              <a:latin typeface="Calibri" pitchFamily="84" charset="0"/>
            </a:endParaRPr>
          </a:p>
        </p:txBody>
      </p:sp>
      <p:sp>
        <p:nvSpPr>
          <p:cNvPr id="16391" name="Text Box 20"/>
          <p:cNvSpPr txBox="1">
            <a:spLocks noChangeArrowheads="1"/>
          </p:cNvSpPr>
          <p:nvPr/>
        </p:nvSpPr>
        <p:spPr bwMode="auto">
          <a:xfrm>
            <a:off x="6096000" y="441960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84" charset="0"/>
              </a:rPr>
              <a:t>Book Cadillac Hotel</a:t>
            </a:r>
          </a:p>
        </p:txBody>
      </p:sp>
      <p:pic>
        <p:nvPicPr>
          <p:cNvPr id="16392" name="Picture 21" descr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2819400"/>
            <a:ext cx="26670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23" descr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381000"/>
            <a:ext cx="20256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 Box 24"/>
          <p:cNvSpPr txBox="1">
            <a:spLocks noChangeArrowheads="1"/>
          </p:cNvSpPr>
          <p:nvPr/>
        </p:nvSpPr>
        <p:spPr bwMode="auto">
          <a:xfrm>
            <a:off x="3657600" y="365760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84" charset="0"/>
              </a:rPr>
              <a:t>Compuware</a:t>
            </a:r>
            <a:endParaRPr lang="en-US">
              <a:latin typeface="Calibri" pitchFamily="84" charset="0"/>
            </a:endParaRPr>
          </a:p>
        </p:txBody>
      </p:sp>
      <p:pic>
        <p:nvPicPr>
          <p:cNvPr id="16395" name="Picture 25" descr="moz-screenshot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5200" y="21336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26" descr="kraemer proposa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5200" y="4038600"/>
            <a:ext cx="1905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27" descr="cadillac center visi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19800" y="4876800"/>
            <a:ext cx="21336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D:\Grabow\LTU-RE\Project\IN-11-17-2010\JPG\RG-SlideImagesa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Downtown_Detroit_in_Focus_pg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IMG_35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8382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3" descr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886200"/>
            <a:ext cx="3505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838200"/>
            <a:ext cx="4705350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990600" y="3429000"/>
            <a:ext cx="2743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pitchFamily="84" charset="0"/>
              </a:rPr>
              <a:t>Grazing </a:t>
            </a:r>
            <a:r>
              <a:rPr lang="en-US">
                <a:latin typeface="Calibri" pitchFamily="84" charset="0"/>
              </a:rPr>
              <a:t>≠ Density</a:t>
            </a:r>
          </a:p>
          <a:p>
            <a:pPr>
              <a:spcBef>
                <a:spcPct val="50000"/>
              </a:spcBef>
            </a:pPr>
            <a:endParaRPr lang="en-US">
              <a:latin typeface="Calibri" pitchFamily="84" charset="0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4953000" y="3505200"/>
            <a:ext cx="464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pitchFamily="84" charset="0"/>
              </a:rPr>
              <a:t>Institutional </a:t>
            </a:r>
            <a:r>
              <a:rPr lang="en-US">
                <a:latin typeface="Calibri" pitchFamily="84" charset="0"/>
              </a:rPr>
              <a:t>≠ Stable Density</a:t>
            </a:r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914400" y="6324600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pitchFamily="84" charset="0"/>
              </a:rPr>
              <a:t>Agriculture </a:t>
            </a:r>
            <a:r>
              <a:rPr lang="en-US">
                <a:latin typeface="Calibri" pitchFamily="84" charset="0"/>
              </a:rPr>
              <a:t>≠ Density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4572000" y="4191000"/>
            <a:ext cx="3810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latin typeface="Calibri" pitchFamily="84" charset="0"/>
              </a:rPr>
              <a:t>And in an informal survey…</a:t>
            </a:r>
            <a:endParaRPr lang="en-US">
              <a:latin typeface="Calibri" pitchFamily="84" charset="0"/>
            </a:endParaRPr>
          </a:p>
        </p:txBody>
      </p:sp>
      <p:pic>
        <p:nvPicPr>
          <p:cNvPr id="19464" name="Picture 9" descr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4572000"/>
            <a:ext cx="21082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0" descr="tony detroi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0400" y="4495800"/>
            <a:ext cx="13366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4495800" y="4114800"/>
            <a:ext cx="40386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84" charset="0"/>
            </a:endParaRPr>
          </a:p>
        </p:txBody>
      </p:sp>
      <p:sp>
        <p:nvSpPr>
          <p:cNvPr id="19467" name="TextBox 11"/>
          <p:cNvSpPr txBox="1">
            <a:spLocks noChangeArrowheads="1"/>
          </p:cNvSpPr>
          <p:nvPr/>
        </p:nvSpPr>
        <p:spPr bwMode="auto">
          <a:xfrm>
            <a:off x="1524000" y="228600"/>
            <a:ext cx="571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ea typeface="Arial" pitchFamily="84" charset="0"/>
                <a:cs typeface="Arial" pitchFamily="84" charset="0"/>
              </a:rPr>
              <a:t>What Makes A Downtown, A Downtown?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5"/>
          <p:cNvSpPr txBox="1">
            <a:spLocks noChangeArrowheads="1"/>
          </p:cNvSpPr>
          <p:nvPr/>
        </p:nvSpPr>
        <p:spPr bwMode="auto">
          <a:xfrm>
            <a:off x="1143000" y="9906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Calibri" pitchFamily="84" charset="0"/>
              </a:rPr>
              <a:t>Office</a:t>
            </a:r>
            <a:endParaRPr lang="en-US">
              <a:latin typeface="Calibri" pitchFamily="84" charset="0"/>
            </a:endParaRPr>
          </a:p>
        </p:txBody>
      </p:sp>
      <p:sp>
        <p:nvSpPr>
          <p:cNvPr id="20482" name="Text Box 11"/>
          <p:cNvSpPr txBox="1">
            <a:spLocks noChangeArrowheads="1"/>
          </p:cNvSpPr>
          <p:nvPr/>
        </p:nvSpPr>
        <p:spPr bwMode="auto">
          <a:xfrm>
            <a:off x="3200400" y="228600"/>
            <a:ext cx="54864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Arial" pitchFamily="84" charset="0"/>
                <a:cs typeface="Arial" pitchFamily="84" charset="0"/>
              </a:rPr>
              <a:t>Office</a:t>
            </a: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Use compatible with surrounding neighborhood</a:t>
            </a: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Many vacant buildings and upper level spaces. Easier to convert to offices at a reasonable cost, Possible tax</a:t>
            </a:r>
            <a:r>
              <a:rPr lang="en-US">
                <a:latin typeface="Calibri" pitchFamily="84" charset="0"/>
              </a:rPr>
              <a:t> </a:t>
            </a:r>
            <a:r>
              <a:rPr lang="en-US" sz="1600">
                <a:latin typeface="Calibri" pitchFamily="84" charset="0"/>
              </a:rPr>
              <a:t>incentives.</a:t>
            </a: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Compuware has had commercial success</a:t>
            </a: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Due to high vacancy rates, speculative building would be risky.</a:t>
            </a: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A large tenant who wants a signature building may be viable</a:t>
            </a: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Current occupancy rate in </a:t>
            </a:r>
            <a:r>
              <a:rPr lang="en-US" sz="1600" u="sng">
                <a:latin typeface="Calibri" pitchFamily="84" charset="0"/>
              </a:rPr>
              <a:t>inhabited</a:t>
            </a:r>
            <a:r>
              <a:rPr lang="en-US" sz="1600">
                <a:latin typeface="Calibri" pitchFamily="84" charset="0"/>
              </a:rPr>
              <a:t> buildings is 65%</a:t>
            </a: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Easily accessed through freeways and people mover</a:t>
            </a: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endParaRPr lang="en-US">
              <a:latin typeface="Calibri" pitchFamily="8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>
              <a:latin typeface="Calibri" pitchFamily="84" charset="0"/>
            </a:endParaRPr>
          </a:p>
        </p:txBody>
      </p:sp>
      <p:pic>
        <p:nvPicPr>
          <p:cNvPr id="20483" name="Picture 14" descr="moz-screensho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09600"/>
            <a:ext cx="279241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572000"/>
            <a:ext cx="25146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4495800"/>
            <a:ext cx="25146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4495800"/>
            <a:ext cx="243840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3276600" y="5334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Calibri" pitchFamily="84" charset="0"/>
              </a:rPr>
              <a:t>Retail</a:t>
            </a:r>
            <a:endParaRPr lang="en-US">
              <a:latin typeface="Calibri" pitchFamily="84" charset="0"/>
            </a:endParaRP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3200400" y="762000"/>
            <a:ext cx="56388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endParaRPr lang="en-US" sz="1600" b="1">
              <a:latin typeface="Calibri" pitchFamily="84" charset="0"/>
            </a:endParaRPr>
          </a:p>
          <a:p>
            <a:r>
              <a:rPr lang="en-US" sz="1600">
                <a:latin typeface="Calibri" pitchFamily="84" charset="0"/>
              </a:rPr>
              <a:t>•Use is compatible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•Retail takes a critical mass to be successful.  </a:t>
            </a:r>
          </a:p>
          <a:p>
            <a:r>
              <a:rPr lang="en-US" sz="1600">
                <a:latin typeface="Calibri" pitchFamily="84" charset="0"/>
              </a:rPr>
              <a:t>This would drive a vertical mall, typically need other use,</a:t>
            </a:r>
          </a:p>
          <a:p>
            <a:r>
              <a:rPr lang="en-US" sz="1600">
                <a:latin typeface="Calibri" pitchFamily="84" charset="0"/>
              </a:rPr>
              <a:t> such as a hotel.  Success of vertical malls is mixed.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•Very little retail currently </a:t>
            </a:r>
          </a:p>
          <a:p>
            <a:r>
              <a:rPr lang="en-US" sz="1600">
                <a:latin typeface="Calibri" pitchFamily="84" charset="0"/>
              </a:rPr>
              <a:t>and it is scattered throughout the area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•Consumer base to support a quantity of retail is </a:t>
            </a:r>
          </a:p>
          <a:p>
            <a:r>
              <a:rPr lang="en-US" sz="1600">
                <a:latin typeface="Calibri" pitchFamily="84" charset="0"/>
              </a:rPr>
              <a:t>not within walking distance.  It is within driving distance,</a:t>
            </a:r>
          </a:p>
          <a:p>
            <a:r>
              <a:rPr lang="en-US" sz="1600">
                <a:latin typeface="Calibri" pitchFamily="84" charset="0"/>
              </a:rPr>
              <a:t> but would require switching from their current shopping area</a:t>
            </a:r>
          </a:p>
          <a:p>
            <a:r>
              <a:rPr lang="en-US" sz="1600">
                <a:latin typeface="Calibri" pitchFamily="84" charset="0"/>
              </a:rPr>
              <a:t> </a:t>
            </a:r>
          </a:p>
          <a:p>
            <a:endParaRPr lang="en-US" sz="1600">
              <a:latin typeface="Calibri" pitchFamily="84" charset="0"/>
            </a:endParaRPr>
          </a:p>
          <a:p>
            <a:endParaRPr lang="en-US">
              <a:latin typeface="Times New Roman" pitchFamily="84" charset="0"/>
            </a:endParaRPr>
          </a:p>
          <a:p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endParaRPr lang="en-US">
              <a:latin typeface="Calibri" pitchFamily="8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>
              <a:latin typeface="Calibri" pitchFamily="84" charset="0"/>
            </a:endParaRPr>
          </a:p>
        </p:txBody>
      </p:sp>
      <p:pic>
        <p:nvPicPr>
          <p:cNvPr id="21507" name="Picture 6" descr="atrium wtp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267200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066800"/>
            <a:ext cx="30480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3276600" y="533400"/>
            <a:ext cx="160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Calibri" pitchFamily="84" charset="0"/>
              </a:rPr>
              <a:t>Hospitality</a:t>
            </a:r>
            <a:endParaRPr lang="en-US">
              <a:latin typeface="Calibri" pitchFamily="84" charset="0"/>
            </a:endParaRP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3200400" y="457200"/>
            <a:ext cx="5486400" cy="652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endParaRPr lang="en-US" sz="1600" b="1">
              <a:latin typeface="Calibri" pitchFamily="84" charset="0"/>
            </a:endParaRP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Many  successful venues in the area.  Many unsuccessful.</a:t>
            </a:r>
            <a:endParaRPr lang="en-US" sz="1600" i="1">
              <a:solidFill>
                <a:srgbClr val="FF0000"/>
              </a:solidFill>
              <a:latin typeface="Calibri" pitchFamily="84" charset="0"/>
            </a:endParaRP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1,000,000 sf convention &amp; conference space in downtown</a:t>
            </a: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3000 existing hotels rooms in the </a:t>
            </a:r>
            <a:r>
              <a:rPr lang="en-US" sz="1600" u="sng">
                <a:latin typeface="Calibri" pitchFamily="84" charset="0"/>
              </a:rPr>
              <a:t>conference centers </a:t>
            </a:r>
          </a:p>
          <a:p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The Book Cadillac and MGM Grand Casino - high-end lodging,  condos and concierge services.</a:t>
            </a: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Industry standard for a successful hotel is 70% occupancy rate.</a:t>
            </a: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Overall hotel occupancy for all hotels in downtown Detroit is marginal at 65%. (greatly improved w/MGM and Book Cadillac)</a:t>
            </a: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r>
              <a:rPr lang="en-US" sz="1600">
                <a:latin typeface="Calibri" pitchFamily="84" charset="0"/>
              </a:rPr>
              <a:t>Use is compatible with the area</a:t>
            </a:r>
            <a:endParaRPr lang="en-US">
              <a:latin typeface="Times New Roman" pitchFamily="84" charset="0"/>
            </a:endParaRPr>
          </a:p>
          <a:p>
            <a:endParaRPr lang="en-US">
              <a:latin typeface="Times New Roman" pitchFamily="84" charset="0"/>
            </a:endParaRPr>
          </a:p>
          <a:p>
            <a:endParaRPr lang="en-US">
              <a:latin typeface="Times New Roman" pitchFamily="84" charset="0"/>
            </a:endParaRPr>
          </a:p>
          <a:p>
            <a:endParaRPr lang="en-US">
              <a:latin typeface="Times New Roman" pitchFamily="84" charset="0"/>
            </a:endParaRPr>
          </a:p>
          <a:p>
            <a:endParaRPr lang="en-US">
              <a:latin typeface="Times New Roman" pitchFamily="84" charset="0"/>
            </a:endParaRPr>
          </a:p>
          <a:p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endParaRPr lang="en-US">
              <a:latin typeface="Calibri" pitchFamily="8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>
              <a:latin typeface="Calibri" pitchFamily="84" charset="0"/>
            </a:endParaRPr>
          </a:p>
        </p:txBody>
      </p:sp>
      <p:pic>
        <p:nvPicPr>
          <p:cNvPr id="22531" name="Picture 5" descr="moz-screenshot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9600"/>
            <a:ext cx="2667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667000"/>
            <a:ext cx="26670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Hotel Occupancy rates 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773613"/>
            <a:ext cx="29718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3276600" y="6858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Calibri" pitchFamily="84" charset="0"/>
              </a:rPr>
              <a:t>Residential</a:t>
            </a:r>
            <a:endParaRPr lang="en-US">
              <a:latin typeface="Calibri" pitchFamily="84" charset="0"/>
            </a:endParaRP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3200400" y="228600"/>
            <a:ext cx="5486400" cy="66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endParaRPr lang="en-US" sz="1600" b="1">
              <a:latin typeface="Calibri" pitchFamily="84" charset="0"/>
            </a:endParaRPr>
          </a:p>
          <a:p>
            <a:endParaRPr lang="en-US" sz="1600" b="1">
              <a:latin typeface="Calibri" pitchFamily="84" charset="0"/>
            </a:endParaRPr>
          </a:p>
          <a:p>
            <a:endParaRPr lang="en-US" sz="1600" b="1">
              <a:latin typeface="Calibri" pitchFamily="84" charset="0"/>
            </a:endParaRPr>
          </a:p>
          <a:p>
            <a:endParaRPr lang="en-US" sz="1600" b="1">
              <a:latin typeface="Calibri" pitchFamily="84" charset="0"/>
            </a:endParaRPr>
          </a:p>
          <a:p>
            <a:r>
              <a:rPr lang="en-US" sz="1600">
                <a:latin typeface="Calibri" pitchFamily="84" charset="0"/>
              </a:rPr>
              <a:t>•There are numerous residential developments and improvements such as the Lofts at Merchant Row &amp; Lofts at Woodward Center. 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•Rental occupancy is 96% in downtown Detroit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•Many older buildings are empty, redevelopment potential with tax incentives.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•Downtown has a workforce of 80,000 people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•Residents who live downtown like it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Residential contributes to stable density downtown, can drive other development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•Rent is reasonable, yet competitive with other major Midwest and coastal cities</a:t>
            </a:r>
          </a:p>
          <a:p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endParaRPr lang="en-US">
              <a:latin typeface="Calibri" pitchFamily="8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>
              <a:latin typeface="Calibri" pitchFamily="84" charset="0"/>
            </a:endParaRPr>
          </a:p>
        </p:txBody>
      </p:sp>
      <p:pic>
        <p:nvPicPr>
          <p:cNvPr id="23555" name="Picture 5" descr="moz-screenshot-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25336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657600"/>
            <a:ext cx="2593975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3124200" y="3048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Calibri" pitchFamily="84" charset="0"/>
              </a:rPr>
              <a:t>Grocery</a:t>
            </a:r>
            <a:endParaRPr lang="en-US">
              <a:latin typeface="Calibri" pitchFamily="84" charset="0"/>
            </a:endParaRPr>
          </a:p>
        </p:txBody>
      </p:sp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2971800" y="0"/>
            <a:ext cx="5943600" cy="59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endParaRPr lang="en-US" sz="1600" b="1">
              <a:latin typeface="Calibri" pitchFamily="84" charset="0"/>
            </a:endParaRPr>
          </a:p>
          <a:p>
            <a:endParaRPr lang="en-US" sz="1600" b="1">
              <a:latin typeface="Calibri" pitchFamily="84" charset="0"/>
            </a:endParaRPr>
          </a:p>
          <a:p>
            <a:endParaRPr lang="en-US" sz="1600" b="1">
              <a:latin typeface="Calibri" pitchFamily="84" charset="0"/>
            </a:endParaRPr>
          </a:p>
          <a:p>
            <a:r>
              <a:rPr lang="en-US" sz="1600">
                <a:latin typeface="Calibri" pitchFamily="84" charset="0"/>
              </a:rPr>
              <a:t>•Detroit is underserved  &amp; demand exists for 125,000 sf of grocery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•67 groceries in the vicinity, only 31 are over 2500 sqft &amp; none are over 10,000 sf. And no major brands or chains.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•Grocery can draw the downtown and the near downtown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•Grocery can revitalize a community in the following ways:</a:t>
            </a:r>
          </a:p>
          <a:p>
            <a:r>
              <a:rPr lang="en-US" sz="1600">
                <a:latin typeface="Calibri" pitchFamily="84" charset="0"/>
              </a:rPr>
              <a:t>The introduction of new neighborhood grocery stores increases property values, expands the city’s tax base and creates jobs.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</a:rPr>
              <a:t>Full-line food stores are high-value magnets that attract complementary stores and services, creating opportunities for additional private sector investment.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r>
              <a:rPr lang="en-US" sz="1600">
                <a:latin typeface="Calibri" pitchFamily="84" charset="0"/>
              </a:rPr>
              <a:t>•New stores contribute to the physical revitalization of communities.</a:t>
            </a:r>
          </a:p>
          <a:p>
            <a:endParaRPr lang="en-US" sz="1600">
              <a:latin typeface="Calibri" pitchFamily="84" charset="0"/>
            </a:endParaRPr>
          </a:p>
          <a:p>
            <a:pPr>
              <a:buFontTx/>
              <a:buChar char="•"/>
            </a:pPr>
            <a:endParaRPr lang="en-US" sz="1600">
              <a:latin typeface="Calibri" pitchFamily="84" charset="0"/>
            </a:endParaRPr>
          </a:p>
          <a:p>
            <a:endParaRPr lang="en-US">
              <a:latin typeface="Calibri" pitchFamily="8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>
              <a:latin typeface="Calibri" pitchFamily="84" charset="0"/>
            </a:endParaRPr>
          </a:p>
        </p:txBody>
      </p:sp>
      <p:pic>
        <p:nvPicPr>
          <p:cNvPr id="24579" name="Picture 6" descr="moz-screenshot-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667000"/>
            <a:ext cx="25146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 descr="moz-screenshot-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685800"/>
            <a:ext cx="24384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 descr="C:\Users\Lesa Rozmarek\Documents\My Dropbox\Real Estate Development\Semester Project\slides\presentation 1\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800600"/>
            <a:ext cx="359886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Lesa Rozmarek\Documents\My Dropbox\Real Estate Development\Semester Project\slides\presentation 1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76200" y="76200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a typeface="Arial" pitchFamily="84" charset="0"/>
                <a:cs typeface="Arial" pitchFamily="84" charset="0"/>
              </a:rPr>
              <a:t>Housing - Rentals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D:\Grabow\LTU-RE\Project\IN-11-17-2010\JPG\RG-SlideImages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781800" y="533400"/>
            <a:ext cx="2133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baseline="30000">
                <a:ea typeface="Arial" pitchFamily="84" charset="0"/>
                <a:cs typeface="Arial" pitchFamily="84" charset="0"/>
              </a:rPr>
              <a:t>Size</a:t>
            </a:r>
          </a:p>
          <a:p>
            <a:r>
              <a:rPr lang="en-US" baseline="30000">
                <a:ea typeface="Arial" pitchFamily="84" charset="0"/>
                <a:cs typeface="Arial" pitchFamily="84" charset="0"/>
              </a:rPr>
              <a:t>2 Acres, 92000 sf</a:t>
            </a:r>
          </a:p>
          <a:p>
            <a:r>
              <a:rPr lang="en-US" baseline="30000">
                <a:ea typeface="Arial" pitchFamily="84" charset="0"/>
                <a:cs typeface="Arial" pitchFamily="84" charset="0"/>
              </a:rPr>
              <a:t>420 ft x 220 ft</a:t>
            </a:r>
          </a:p>
          <a:p>
            <a:endParaRPr lang="en-US" baseline="30000">
              <a:ea typeface="Arial" pitchFamily="84" charset="0"/>
              <a:cs typeface="Arial" pitchFamily="84" charset="0"/>
            </a:endParaRPr>
          </a:p>
          <a:p>
            <a:r>
              <a:rPr lang="en-US" b="1" baseline="30000">
                <a:ea typeface="Arial" pitchFamily="84" charset="0"/>
                <a:cs typeface="Arial" pitchFamily="84" charset="0"/>
              </a:rPr>
              <a:t>Existing Structure</a:t>
            </a:r>
          </a:p>
          <a:p>
            <a:pPr>
              <a:buFont typeface="Arial" pitchFamily="84" charset="0"/>
              <a:buChar char="•"/>
            </a:pPr>
            <a:r>
              <a:rPr lang="en-US" baseline="30000">
                <a:ea typeface="Arial" pitchFamily="84" charset="0"/>
                <a:cs typeface="Arial" pitchFamily="84" charset="0"/>
              </a:rPr>
              <a:t>4 floors underground parking: for 1,100 cars</a:t>
            </a:r>
          </a:p>
          <a:p>
            <a:pPr>
              <a:buFont typeface="Arial" pitchFamily="84" charset="0"/>
              <a:buChar char="•"/>
            </a:pPr>
            <a:r>
              <a:rPr lang="en-US" baseline="30000">
                <a:ea typeface="Arial" pitchFamily="84" charset="0"/>
                <a:cs typeface="Arial" pitchFamily="84" charset="0"/>
              </a:rPr>
              <a:t>Column grid ~ 35’</a:t>
            </a:r>
          </a:p>
          <a:p>
            <a:pPr>
              <a:buFont typeface="Arial" pitchFamily="84" charset="0"/>
              <a:buChar char="•"/>
            </a:pPr>
            <a:r>
              <a:rPr lang="en-US" baseline="30000">
                <a:ea typeface="Arial" pitchFamily="84" charset="0"/>
                <a:cs typeface="Arial" pitchFamily="84" charset="0"/>
              </a:rPr>
              <a:t>Ramps, elevators, and ventilation.</a:t>
            </a:r>
          </a:p>
          <a:p>
            <a:pPr>
              <a:buFont typeface="Arial" pitchFamily="84" charset="0"/>
              <a:buChar char="•"/>
            </a:pPr>
            <a:r>
              <a:rPr lang="en-US" baseline="30000">
                <a:ea typeface="Arial" pitchFamily="84" charset="0"/>
                <a:cs typeface="Arial" pitchFamily="84" charset="0"/>
              </a:rPr>
              <a:t>Designed for division, approximately 40/60 (N/S)</a:t>
            </a:r>
          </a:p>
          <a:p>
            <a:endParaRPr lang="en-US" b="1" baseline="30000">
              <a:ea typeface="Arial" pitchFamily="84" charset="0"/>
              <a:cs typeface="Arial" pitchFamily="84" charset="0"/>
            </a:endParaRPr>
          </a:p>
          <a:p>
            <a:r>
              <a:rPr lang="en-US" b="1" baseline="30000">
                <a:ea typeface="Arial" pitchFamily="84" charset="0"/>
                <a:cs typeface="Arial" pitchFamily="84" charset="0"/>
              </a:rPr>
              <a:t>Adjacent Structures</a:t>
            </a:r>
          </a:p>
          <a:p>
            <a:pPr>
              <a:buFont typeface="Arial" pitchFamily="84" charset="0"/>
              <a:buChar char="•"/>
            </a:pPr>
            <a:r>
              <a:rPr lang="en-US" baseline="30000">
                <a:ea typeface="Arial" pitchFamily="84" charset="0"/>
                <a:cs typeface="Arial" pitchFamily="84" charset="0"/>
              </a:rPr>
              <a:t>People Mover Track (E)</a:t>
            </a:r>
          </a:p>
          <a:p>
            <a:pPr>
              <a:buFont typeface="Arial" pitchFamily="84" charset="0"/>
              <a:buChar char="•"/>
            </a:pPr>
            <a:r>
              <a:rPr lang="en-US" baseline="30000">
                <a:ea typeface="Arial" pitchFamily="84" charset="0"/>
                <a:cs typeface="Arial" pitchFamily="84" charset="0"/>
              </a:rPr>
              <a:t>Public Library (E)</a:t>
            </a:r>
          </a:p>
          <a:p>
            <a:pPr>
              <a:buFont typeface="Arial" pitchFamily="84" charset="0"/>
              <a:buChar char="•"/>
            </a:pPr>
            <a:r>
              <a:rPr lang="en-US" baseline="30000">
                <a:ea typeface="Arial" pitchFamily="84" charset="0"/>
                <a:cs typeface="Arial" pitchFamily="84" charset="0"/>
              </a:rPr>
              <a:t>Compuware Building (S)</a:t>
            </a:r>
          </a:p>
          <a:p>
            <a:pPr>
              <a:buFont typeface="Arial" pitchFamily="84" charset="0"/>
              <a:buChar char="•"/>
            </a:pPr>
            <a:r>
              <a:rPr lang="en-US" baseline="30000">
                <a:ea typeface="Arial" pitchFamily="84" charset="0"/>
                <a:cs typeface="Arial" pitchFamily="84" charset="0"/>
              </a:rPr>
              <a:t>Lofts at Merchant Row (W)</a:t>
            </a:r>
          </a:p>
          <a:p>
            <a:pPr>
              <a:buFont typeface="Arial" pitchFamily="84" charset="0"/>
              <a:buChar char="•"/>
            </a:pPr>
            <a:r>
              <a:rPr lang="en-US" baseline="30000">
                <a:ea typeface="Arial" pitchFamily="84" charset="0"/>
                <a:cs typeface="Arial" pitchFamily="84" charset="0"/>
              </a:rPr>
              <a:t>Elliot Building (N)</a:t>
            </a:r>
          </a:p>
          <a:p>
            <a:pPr>
              <a:buFont typeface="Arial" pitchFamily="84" charset="0"/>
              <a:buChar char="•"/>
            </a:pPr>
            <a:r>
              <a:rPr lang="en-US" baseline="30000">
                <a:ea typeface="Arial" pitchFamily="84" charset="0"/>
                <a:cs typeface="Arial" pitchFamily="84" charset="0"/>
              </a:rPr>
              <a:t>YMCA (NE)</a:t>
            </a:r>
          </a:p>
          <a:p>
            <a:pPr>
              <a:buFont typeface="Arial" pitchFamily="84" charset="0"/>
              <a:buChar char="•"/>
            </a:pPr>
            <a:endParaRPr lang="en-US" baseline="30000">
              <a:ea typeface="Arial" pitchFamily="84" charset="0"/>
              <a:cs typeface="Arial" pitchFamily="84" charset="0"/>
            </a:endParaRPr>
          </a:p>
          <a:p>
            <a:r>
              <a:rPr lang="en-US" b="1" baseline="30000">
                <a:ea typeface="Arial" pitchFamily="84" charset="0"/>
                <a:cs typeface="Arial" pitchFamily="84" charset="0"/>
              </a:rPr>
              <a:t>Zoning</a:t>
            </a:r>
          </a:p>
          <a:p>
            <a:pPr>
              <a:buFont typeface="Arial" pitchFamily="84" charset="0"/>
              <a:buChar char="•"/>
            </a:pPr>
            <a:r>
              <a:rPr lang="en-US" baseline="30000">
                <a:ea typeface="Arial" pitchFamily="84" charset="0"/>
                <a:cs typeface="Arial" pitchFamily="84" charset="0"/>
              </a:rPr>
              <a:t>Zone B5 in Central Buisiness District</a:t>
            </a:r>
          </a:p>
          <a:p>
            <a:pPr>
              <a:buFont typeface="Arial" pitchFamily="84" charset="0"/>
              <a:buChar char="•"/>
            </a:pPr>
            <a:r>
              <a:rPr lang="en-US" baseline="30000">
                <a:ea typeface="Arial" pitchFamily="84" charset="0"/>
                <a:cs typeface="Arial" pitchFamily="84" charset="0"/>
              </a:rPr>
              <a:t>Max. height: 3x widest street = 360 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C:\Users\Lesa Rozmarek\Documents\My Dropbox\Real Estate Development\Semester Project\slides\presentation 1\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971800"/>
            <a:ext cx="6019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6858000" y="6248400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Arial" pitchFamily="84" charset="0"/>
                <a:cs typeface="Arial" pitchFamily="84" charset="0"/>
              </a:rPr>
              <a:t>Retail - Grocery</a:t>
            </a:r>
          </a:p>
        </p:txBody>
      </p:sp>
      <p:sp>
        <p:nvSpPr>
          <p:cNvPr id="29699" name="AutoShape 5" descr="https://mail.google.com/mail/?ui=2&amp;ik=0b7a768be9&amp;view=att&amp;th=12c57c9692742819&amp;attid=0.1.3&amp;disp=emb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84" charset="0"/>
            </a:endParaRPr>
          </a:p>
        </p:txBody>
      </p:sp>
      <p:pic>
        <p:nvPicPr>
          <p:cNvPr id="29700" name="Picture 6" descr="C:\Users\Lesa Rozmarek\Documents\My Dropbox\Real Estate Development\Semester Project\base images\trader jo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1475" y="0"/>
            <a:ext cx="369252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8"/>
          <p:cNvSpPr txBox="1">
            <a:spLocks noChangeArrowheads="1"/>
          </p:cNvSpPr>
          <p:nvPr/>
        </p:nvSpPr>
        <p:spPr bwMode="auto">
          <a:xfrm>
            <a:off x="304800" y="609600"/>
            <a:ext cx="2667000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alibri" pitchFamily="84" charset="0"/>
                <a:ea typeface="Arial" pitchFamily="84" charset="0"/>
                <a:cs typeface="Arial" pitchFamily="84" charset="0"/>
              </a:rPr>
              <a:t>Economic Development Benefits of Supermarkets</a:t>
            </a:r>
          </a:p>
          <a:p>
            <a:endParaRPr lang="en-US" sz="1200" b="1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The introduction of new neighborhood grocery stores increases property values, expands the city’s tax base and creates jobs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Full-line food stores are high-value magnets that attract complementary stores and services, creating opportunities for additional private sector investment.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New stores contribute to the physical revitalization of communities</a:t>
            </a:r>
          </a:p>
          <a:p>
            <a:pPr>
              <a:buFont typeface="Arial" pitchFamily="84" charset="0"/>
              <a:buChar char="•"/>
            </a:pPr>
            <a:endParaRPr lang="en-US" sz="160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In addition, could support Detroit’s Fresh Food Access Initiative</a:t>
            </a:r>
          </a:p>
        </p:txBody>
      </p:sp>
      <p:sp>
        <p:nvSpPr>
          <p:cNvPr id="29702" name="TextBox 10"/>
          <p:cNvSpPr txBox="1">
            <a:spLocks noChangeArrowheads="1"/>
          </p:cNvSpPr>
          <p:nvPr/>
        </p:nvSpPr>
        <p:spPr bwMode="auto">
          <a:xfrm>
            <a:off x="228600" y="6400800"/>
            <a:ext cx="4419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 pitchFamily="84" charset="0"/>
                <a:hlinkClick r:id="rId5"/>
              </a:rPr>
              <a:t>http://www.nyc.gov/html/dcp/html/supermarket/index.shtml</a:t>
            </a:r>
            <a:endParaRPr lang="en-US" sz="800">
              <a:ea typeface="Arial" pitchFamily="84" charset="0"/>
              <a:cs typeface="Arial" pitchFamily="84" charset="0"/>
            </a:endParaRPr>
          </a:p>
        </p:txBody>
      </p:sp>
      <p:pic>
        <p:nvPicPr>
          <p:cNvPr id="29703" name="Picture 9" descr="C:\Users\Lesa Rozmarek\Documents\My Dropbox\Real Estate Development\Semester Project\base images\moz-screenshot-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1371600"/>
            <a:ext cx="21605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12"/>
          <p:cNvSpPr txBox="1">
            <a:spLocks noChangeArrowheads="1"/>
          </p:cNvSpPr>
          <p:nvPr/>
        </p:nvSpPr>
        <p:spPr bwMode="auto">
          <a:xfrm>
            <a:off x="3124200" y="9144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Arial" pitchFamily="84" charset="0"/>
                <a:cs typeface="Arial" pitchFamily="84" charset="0"/>
              </a:rPr>
              <a:t>Above: Closest Grocery Store to Site: Harbortown Market</a:t>
            </a:r>
          </a:p>
        </p:txBody>
      </p:sp>
      <p:sp>
        <p:nvSpPr>
          <p:cNvPr id="29705" name="TextBox 13"/>
          <p:cNvSpPr txBox="1">
            <a:spLocks noChangeArrowheads="1"/>
          </p:cNvSpPr>
          <p:nvPr/>
        </p:nvSpPr>
        <p:spPr bwMode="auto">
          <a:xfrm>
            <a:off x="3276600" y="0"/>
            <a:ext cx="2133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>
                <a:ea typeface="Arial" pitchFamily="84" charset="0"/>
                <a:cs typeface="Arial" pitchFamily="84" charset="0"/>
              </a:rPr>
              <a:t>Right: Integrate Hipster friendly chain grocers to re-establish main-stream shopping into the City.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4686300" y="2857500"/>
            <a:ext cx="2514600" cy="243840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486400" y="5638800"/>
            <a:ext cx="152400" cy="152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D:\Grabow\LTU-RE\Project\IN-11-17-2010\JPG\RG-SlideImagesa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3188"/>
            <a:ext cx="9144000" cy="706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D:\Grabow\LTU-RE\Project\IN-11-17-2010\JPG\RG-SlideImagesa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88" y="-114300"/>
            <a:ext cx="9170988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3"/>
          <p:cNvSpPr txBox="1">
            <a:spLocks noChangeArrowheads="1"/>
          </p:cNvSpPr>
          <p:nvPr/>
        </p:nvSpPr>
        <p:spPr bwMode="auto">
          <a:xfrm>
            <a:off x="6019800" y="304800"/>
            <a:ext cx="2667000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Calibri" pitchFamily="84" charset="0"/>
                <a:ea typeface="Arial" pitchFamily="84" charset="0"/>
                <a:cs typeface="Arial" pitchFamily="84" charset="0"/>
              </a:rPr>
              <a:t>Proforma</a:t>
            </a:r>
          </a:p>
          <a:p>
            <a:endParaRPr lang="en-US" sz="1200" b="1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r>
              <a:rPr lang="en-US" sz="1600" b="1">
                <a:latin typeface="Calibri" pitchFamily="84" charset="0"/>
                <a:ea typeface="Arial" pitchFamily="84" charset="0"/>
                <a:cs typeface="Arial" pitchFamily="84" charset="0"/>
              </a:rPr>
              <a:t>Annual Income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Values anticipated to be high. Additional operations and maintenance costs are expected.</a:t>
            </a:r>
          </a:p>
          <a:p>
            <a:pPr>
              <a:buFont typeface="Arial" pitchFamily="84" charset="0"/>
              <a:buChar char="•"/>
            </a:pPr>
            <a:endParaRPr lang="en-US" sz="160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r>
              <a:rPr lang="en-US" sz="1600" b="1">
                <a:latin typeface="Calibri" pitchFamily="84" charset="0"/>
                <a:ea typeface="Arial" pitchFamily="84" charset="0"/>
                <a:cs typeface="Arial" pitchFamily="84" charset="0"/>
              </a:rPr>
              <a:t>Construction Cost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R.S. Means. Square foot costs. (Includes Arch. Fee)</a:t>
            </a:r>
          </a:p>
          <a:p>
            <a:pPr>
              <a:buFont typeface="Arial" pitchFamily="84" charset="0"/>
              <a:buChar char="•"/>
            </a:pPr>
            <a:endParaRPr lang="en-US" sz="160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r>
              <a:rPr lang="en-US" sz="1600" b="1">
                <a:latin typeface="Calibri" pitchFamily="84" charset="0"/>
                <a:ea typeface="Arial" pitchFamily="84" charset="0"/>
                <a:cs typeface="Arial" pitchFamily="84" charset="0"/>
              </a:rPr>
              <a:t>Return on investment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Residential does not justify its expense. 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Grocery costs are in the high teens and warrants further development.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381000"/>
          <a:ext cx="5486400" cy="1543050"/>
        </p:xfrm>
        <a:graphic>
          <a:graphicData uri="http://schemas.openxmlformats.org/drawingml/2006/table">
            <a:tbl>
              <a:tblPr/>
              <a:tblGrid>
                <a:gridCol w="901178"/>
                <a:gridCol w="850408"/>
                <a:gridCol w="888486"/>
                <a:gridCol w="904352"/>
                <a:gridCol w="774252"/>
                <a:gridCol w="1167724"/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Category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Potential Income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Unrealized Income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Occupancy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Monthly 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Annual Total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Residential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409,750 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(81,950)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218,975 </a:t>
                      </a:r>
                    </a:p>
                  </a:txBody>
                  <a:tcPr marL="0" marR="171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2,627,700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Amenities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(21,000)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171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Common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(77,250)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171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Support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(10,575)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171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Grocery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48,000 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(2,400)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95%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45,600 </a:t>
                      </a:r>
                    </a:p>
                  </a:txBody>
                  <a:tcPr marL="0" marR="171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547,200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Parking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120 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17145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171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04800" y="2362200"/>
          <a:ext cx="5562600" cy="1173163"/>
        </p:xfrm>
        <a:graphic>
          <a:graphicData uri="http://schemas.openxmlformats.org/drawingml/2006/table">
            <a:tbl>
              <a:tblPr/>
              <a:tblGrid>
                <a:gridCol w="762000"/>
                <a:gridCol w="533400"/>
                <a:gridCol w="533400"/>
                <a:gridCol w="609600"/>
                <a:gridCol w="609600"/>
                <a:gridCol w="990600"/>
                <a:gridCol w="609600"/>
                <a:gridCol w="914400"/>
              </a:tblGrid>
              <a:tr h="4340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Category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Base Cost/SF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Additions /SF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Location Factor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Construction Cost (Includes Arch)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Net Income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Annual Income  / Construction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546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Residential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487,300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86,330,068.00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2,627,700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546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Grocery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24,000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       3,065,280.00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547,200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457200" y="2320925"/>
            <a:ext cx="25908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To compete locally – luxury hotel required = Higher construction costs</a:t>
            </a:r>
          </a:p>
          <a:p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Low occupancy rates do not support the income needed to sustain the project</a:t>
            </a:r>
          </a:p>
          <a:p>
            <a:pPr>
              <a:buFont typeface="Arial" pitchFamily="84" charset="0"/>
              <a:buChar char="•"/>
            </a:pPr>
            <a:endParaRPr lang="en-US" sz="160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Increased tourism could improve occupancy but that is not in the developers control</a:t>
            </a:r>
          </a:p>
          <a:p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Though not incompatible, it is not the strongest use</a:t>
            </a:r>
          </a:p>
          <a:p>
            <a:endParaRPr lang="en-US">
              <a:latin typeface="Calibri" pitchFamily="84" charset="0"/>
            </a:endParaRPr>
          </a:p>
        </p:txBody>
      </p:sp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3200400" y="2090738"/>
            <a:ext cx="2590800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Requires a critical mass to be successful and therefore drives the program to a vertical mall</a:t>
            </a:r>
          </a:p>
          <a:p>
            <a:pPr>
              <a:buFont typeface="Arial" pitchFamily="84" charset="0"/>
              <a:buChar char="•"/>
            </a:pPr>
            <a:endParaRPr lang="en-US" sz="160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Existing Retail space stock is very high.</a:t>
            </a:r>
          </a:p>
          <a:p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	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A vertical mall is difficult to make successful</a:t>
            </a:r>
          </a:p>
          <a:p>
            <a:endParaRPr lang="en-US" sz="160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City requires First Floor Retail.</a:t>
            </a:r>
          </a:p>
          <a:p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A mixed use is probably necessary to help offset expenses (include hotel or housing)  </a:t>
            </a:r>
          </a:p>
          <a:p>
            <a:endParaRPr lang="en-US">
              <a:latin typeface="Calibri" pitchFamily="84" charset="0"/>
              <a:ea typeface="Arial" pitchFamily="84" charset="0"/>
              <a:cs typeface="Arial" pitchFamily="84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6096000" y="2368550"/>
            <a:ext cx="25908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High vacancy rate and excess Class A space does not support a demand for this use.  </a:t>
            </a:r>
          </a:p>
          <a:p>
            <a:pPr>
              <a:buFont typeface="Arial" pitchFamily="84" charset="0"/>
              <a:buChar char="•"/>
            </a:pPr>
            <a:endParaRPr lang="en-US" sz="160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Class B office stock has lower costs, but would be useless in the current and foreseeable market.</a:t>
            </a:r>
          </a:p>
          <a:p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  <a:ea typeface="Arial" pitchFamily="84" charset="0"/>
                <a:cs typeface="Arial" pitchFamily="84" charset="0"/>
              </a:rPr>
              <a:t> Due to infrastructure in Financial District: The best long-term development strategy is to work with the districts the city has in place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228600" y="304800"/>
            <a:ext cx="2743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folHlink"/>
                </a:solidFill>
                <a:ea typeface="Arial" pitchFamily="84" charset="0"/>
                <a:cs typeface="Arial" pitchFamily="84" charset="0"/>
              </a:rPr>
              <a:t>Previous Analysis….</a:t>
            </a:r>
            <a:endParaRPr lang="en-US" sz="2000" b="1">
              <a:ea typeface="Arial" pitchFamily="84" charset="0"/>
              <a:cs typeface="Arial" pitchFamily="84" charset="0"/>
            </a:endParaRPr>
          </a:p>
          <a:p>
            <a:endParaRPr lang="en-US" sz="2000" b="1">
              <a:ea typeface="Arial" pitchFamily="84" charset="0"/>
              <a:cs typeface="Arial" pitchFamily="84" charset="0"/>
            </a:endParaRPr>
          </a:p>
          <a:p>
            <a:r>
              <a:rPr lang="en-US" sz="2000" b="1">
                <a:solidFill>
                  <a:schemeClr val="folHlink"/>
                </a:solidFill>
                <a:ea typeface="Arial" pitchFamily="84" charset="0"/>
                <a:cs typeface="Arial" pitchFamily="84" charset="0"/>
              </a:rPr>
              <a:t>Highest &amp; Best Use</a:t>
            </a:r>
            <a:endParaRPr lang="en-US" sz="2000" b="1">
              <a:ea typeface="Arial" pitchFamily="84" charset="0"/>
              <a:cs typeface="Arial" pitchFamily="84" charset="0"/>
            </a:endParaRPr>
          </a:p>
        </p:txBody>
      </p:sp>
      <p:pic>
        <p:nvPicPr>
          <p:cNvPr id="25605" name="Picture 1" descr="C:\Users\Lesa Rozmarek\Documents\My Dropbox\Real Estate Development\Semester Project\base images\hand-thumbs-down-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228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2"/>
          <p:cNvSpPr txBox="1">
            <a:spLocks noChangeArrowheads="1"/>
          </p:cNvSpPr>
          <p:nvPr/>
        </p:nvSpPr>
        <p:spPr bwMode="auto">
          <a:xfrm>
            <a:off x="457200" y="19812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Calibri" pitchFamily="84" charset="0"/>
              </a:rPr>
              <a:t>Hospitality</a:t>
            </a:r>
            <a:endParaRPr lang="en-US">
              <a:latin typeface="Calibri" pitchFamily="84" charset="0"/>
            </a:endParaRPr>
          </a:p>
        </p:txBody>
      </p:sp>
      <p:sp>
        <p:nvSpPr>
          <p:cNvPr id="25607" name="Text Box 2"/>
          <p:cNvSpPr txBox="1">
            <a:spLocks noChangeArrowheads="1"/>
          </p:cNvSpPr>
          <p:nvPr/>
        </p:nvSpPr>
        <p:spPr bwMode="auto">
          <a:xfrm>
            <a:off x="3581400" y="16764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Calibri" pitchFamily="84" charset="0"/>
              </a:rPr>
              <a:t>Retail</a:t>
            </a:r>
            <a:endParaRPr lang="en-US">
              <a:latin typeface="Calibri" pitchFamily="84" charset="0"/>
            </a:endParaRPr>
          </a:p>
        </p:txBody>
      </p:sp>
      <p:sp>
        <p:nvSpPr>
          <p:cNvPr id="25608" name="Text Box 2"/>
          <p:cNvSpPr txBox="1">
            <a:spLocks noChangeArrowheads="1"/>
          </p:cNvSpPr>
          <p:nvPr/>
        </p:nvSpPr>
        <p:spPr bwMode="auto">
          <a:xfrm>
            <a:off x="6096000" y="2216150"/>
            <a:ext cx="190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Calibri" pitchFamily="84" charset="0"/>
              </a:rPr>
              <a:t>Commercial</a:t>
            </a:r>
            <a:endParaRPr lang="en-US">
              <a:latin typeface="Calibri" pitchFamily="84" charset="0"/>
            </a:endParaRPr>
          </a:p>
        </p:txBody>
      </p:sp>
      <p:sp>
        <p:nvSpPr>
          <p:cNvPr id="25609" name="TextBox 9"/>
          <p:cNvSpPr txBox="1">
            <a:spLocks noChangeArrowheads="1"/>
          </p:cNvSpPr>
          <p:nvPr/>
        </p:nvSpPr>
        <p:spPr bwMode="auto">
          <a:xfrm>
            <a:off x="-2057400" y="304800"/>
            <a:ext cx="15240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4" charset="0"/>
              </a:rPr>
              <a:t>http://3.bp.blogspot.com/_n3lEKqDKTSA/TEwoMjE6rtI/AAAAAAAAHu8/9jUo8x4_qoY/s320/one+detroit+center.png</a:t>
            </a:r>
          </a:p>
        </p:txBody>
      </p:sp>
      <p:pic>
        <p:nvPicPr>
          <p:cNvPr id="25610" name="Picture 2" descr="C:\Users\Lesa Rozmarek\Documents\My Dropbox\Real Estate Development\Semester Project\base images\one detroit center.png"/>
          <p:cNvPicPr>
            <a:picLocks noChangeAspect="1" noChangeArrowheads="1"/>
          </p:cNvPicPr>
          <p:nvPr/>
        </p:nvPicPr>
        <p:blipFill>
          <a:blip r:embed="rId4"/>
          <a:srcRect l="5000" r="10001"/>
          <a:stretch>
            <a:fillRect/>
          </a:stretch>
        </p:blipFill>
        <p:spPr bwMode="auto">
          <a:xfrm>
            <a:off x="6172200" y="152400"/>
            <a:ext cx="193040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1"/>
          <p:cNvSpPr txBox="1">
            <a:spLocks noChangeArrowheads="1"/>
          </p:cNvSpPr>
          <p:nvPr/>
        </p:nvSpPr>
        <p:spPr bwMode="auto">
          <a:xfrm>
            <a:off x="4572000" y="609600"/>
            <a:ext cx="4572000" cy="598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84" charset="0"/>
              <a:buChar char="•"/>
            </a:pPr>
            <a:r>
              <a:rPr lang="en-US" sz="1600" u="sng">
                <a:latin typeface="Calibri" pitchFamily="84" charset="0"/>
              </a:rPr>
              <a:t>Residential potentially offers the highest and best use</a:t>
            </a:r>
            <a:endParaRPr lang="en-US" sz="1600">
              <a:latin typeface="Calibri" pitchFamily="84" charset="0"/>
            </a:endParaRP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</a:rPr>
              <a:t>Detroit is full, very little vacancy, and there is the desire to live downtown by young, working professionals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</a:rPr>
              <a:t>These young professionals who favor soft loft type living.  Simple finishes and open spaces are the appropriate design and can be more affordable to build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</a:rPr>
              <a:t>All of the housing currently available are older renovated buildings.  Nothing currently offers the choice of a new space with more modern features designed for today’s lifestyle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</a:rPr>
              <a:t>80,000 people work in downtown Detroit so there are potential future tenants.  Currently only 6000 people live in downtown Detroit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</a:rPr>
              <a:t>Despite the economy the occupancy rate has continued to grow until full</a:t>
            </a:r>
          </a:p>
          <a:p>
            <a:endParaRPr lang="en-US">
              <a:latin typeface="Calibri" pitchFamily="84" charset="0"/>
            </a:endParaRPr>
          </a:p>
        </p:txBody>
      </p:sp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228600" y="228600"/>
            <a:ext cx="868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Arial" pitchFamily="84" charset="0"/>
                <a:cs typeface="Arial" pitchFamily="84" charset="0"/>
              </a:rPr>
              <a:t>Highest and Best Use: Residential Apartment Rentals</a:t>
            </a:r>
          </a:p>
        </p:txBody>
      </p:sp>
      <p:pic>
        <p:nvPicPr>
          <p:cNvPr id="26627" name="Picture 2" descr="C:\Users\Lesa Rozmarek\Documents\My Dropbox\Real Estate Development\Semester Project\base images\hand-thumbs-up-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85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C:\Users\Lesa Rozmarek\Documents\My Dropbox\Real Estate Development\Semester Project\base images\lmrhome-n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5105400"/>
            <a:ext cx="22860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C:\Users\Lesa Rozmarek\Documents\My Dropbox\Real Estate Development\Semester Project\base images\moz-screenshot-1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2438400"/>
            <a:ext cx="23209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5" descr="C:\Users\Lesa Rozmarek\Documents\My Dropbox\Real Estate Development\Semester Project\base images\tracey peopl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762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4495800" y="877888"/>
            <a:ext cx="38862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</a:rPr>
              <a:t> </a:t>
            </a:r>
            <a:r>
              <a:rPr lang="en-US" sz="1600" u="sng">
                <a:latin typeface="Calibri" pitchFamily="84" charset="0"/>
              </a:rPr>
              <a:t>Grocery potentially offers the highest and best use</a:t>
            </a:r>
            <a:endParaRPr lang="en-US" sz="1600">
              <a:latin typeface="Calibri" pitchFamily="84" charset="0"/>
            </a:endParaRP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</a:rPr>
              <a:t>Downtown Detroit is highly underserved and demand is high.  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</a:rPr>
              <a:t>This use works well in conjunction with the surrounding residential and commercial yet can function independently in this location, by also drawing users who are downtown oriented.  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</a:rPr>
              <a:t>The demand of 125,000 sqft translates to roughly $38,000,000 in sales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</a:rPr>
              <a:t>Major chain can add vitality to the site and increase site value</a:t>
            </a:r>
          </a:p>
          <a:p>
            <a:r>
              <a:rPr lang="en-US" sz="1600">
                <a:latin typeface="Calibri" pitchFamily="84" charset="0"/>
              </a:rPr>
              <a:t> </a:t>
            </a:r>
          </a:p>
          <a:p>
            <a:pPr>
              <a:buFont typeface="Arial" pitchFamily="84" charset="0"/>
              <a:buChar char="•"/>
            </a:pPr>
            <a:r>
              <a:rPr lang="en-US" sz="1600">
                <a:latin typeface="Calibri" pitchFamily="84" charset="0"/>
              </a:rPr>
              <a:t>The cost of developing a grocery store is substantially less than a luxury tower.</a:t>
            </a:r>
          </a:p>
          <a:p>
            <a:endParaRPr lang="en-US">
              <a:latin typeface="Calibri" pitchFamily="84" charset="0"/>
            </a:endParaRPr>
          </a:p>
        </p:txBody>
      </p:sp>
      <p:pic>
        <p:nvPicPr>
          <p:cNvPr id="28674" name="Picture 8" descr="C:\Users\Lesa Rozmarek\Documents\My Dropbox\Real Estate Development\Semester Project\base images\whole foods ny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" y="3276600"/>
            <a:ext cx="370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228600" y="228600"/>
            <a:ext cx="868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Arial" pitchFamily="84" charset="0"/>
                <a:cs typeface="Arial" pitchFamily="84" charset="0"/>
              </a:rPr>
              <a:t>Highest and Best Use: Retail - Grocery</a:t>
            </a:r>
          </a:p>
        </p:txBody>
      </p:sp>
      <p:pic>
        <p:nvPicPr>
          <p:cNvPr id="28676" name="Picture 2" descr="C:\Users\Lesa Rozmarek\Documents\My Dropbox\Real Estate Development\Semester Project\base images\hand-thumbs-up-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-4114800" y="2743200"/>
            <a:ext cx="37338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84" charset="0"/>
                <a:hlinkClick r:id="rId5"/>
              </a:rPr>
              <a:t>http://farm5.static.flickr.com/4074/4765979423_9d9cb314ac.jpg</a:t>
            </a:r>
            <a:endParaRPr lang="en-US">
              <a:latin typeface="Calibri" pitchFamily="84" charset="0"/>
            </a:endParaRPr>
          </a:p>
          <a:p>
            <a:r>
              <a:rPr lang="en-US">
                <a:latin typeface="Calibri" pitchFamily="84" charset="0"/>
                <a:hlinkClick r:id="rId6"/>
              </a:rPr>
              <a:t>http://farm4.static.flickr.com/3502/3730424763_836a8ba0fb_z.jpg</a:t>
            </a:r>
            <a:endParaRPr lang="en-US">
              <a:latin typeface="Calibri" pitchFamily="84" charset="0"/>
            </a:endParaRPr>
          </a:p>
          <a:p>
            <a:endParaRPr lang="en-US">
              <a:latin typeface="Calibri" pitchFamily="84" charset="0"/>
            </a:endParaRPr>
          </a:p>
        </p:txBody>
      </p:sp>
      <p:pic>
        <p:nvPicPr>
          <p:cNvPr id="28678" name="Picture 3" descr="C:\Users\Lesa Rozmarek\Documents\My Dropbox\Real Estate Development\Semester Project\base images\cat food ba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00200" y="10668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371600" y="838200"/>
            <a:ext cx="563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New Perspective…….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447800" y="1524000"/>
            <a:ext cx="434340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Look at socio-graphics, not just demographics</a:t>
            </a:r>
          </a:p>
          <a:p>
            <a:pPr>
              <a:spcBef>
                <a:spcPct val="50000"/>
              </a:spcBef>
            </a:pPr>
            <a:r>
              <a:rPr lang="en-US"/>
              <a:t>Averages don’t mean a lot</a:t>
            </a:r>
          </a:p>
          <a:p>
            <a:pPr>
              <a:spcBef>
                <a:spcPct val="50000"/>
              </a:spcBef>
            </a:pPr>
            <a:r>
              <a:rPr lang="en-US"/>
              <a:t>100% current usage, does not mean there is more demand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524000" y="3886200"/>
            <a:ext cx="39624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Re-charted course……</a:t>
            </a:r>
          </a:p>
          <a:p>
            <a:pPr>
              <a:spcBef>
                <a:spcPct val="50000"/>
              </a:spcBef>
            </a:pPr>
            <a:r>
              <a:rPr lang="en-US"/>
              <a:t>Mixed housing models to include other groups-families, work/live, etc.</a:t>
            </a:r>
          </a:p>
          <a:p>
            <a:pPr>
              <a:spcBef>
                <a:spcPct val="50000"/>
              </a:spcBef>
            </a:pPr>
            <a:r>
              <a:rPr lang="en-US"/>
              <a:t>Education facility to draw families</a:t>
            </a:r>
          </a:p>
          <a:p>
            <a:pPr>
              <a:spcBef>
                <a:spcPct val="50000"/>
              </a:spcBef>
            </a:pPr>
            <a:r>
              <a:rPr lang="en-US"/>
              <a:t>Grocery model could be strong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Lesa Rozmarek\Documents\My Dropbox\Real Estate Development\Semester Project\slides\presentation 1\3.jpg"/>
          <p:cNvPicPr>
            <a:picLocks noChangeAspect="1" noChangeArrowheads="1"/>
          </p:cNvPicPr>
          <p:nvPr/>
        </p:nvPicPr>
        <p:blipFill>
          <a:blip r:embed="rId3"/>
          <a:srcRect t="1128" b="11519"/>
          <a:stretch>
            <a:fillRect/>
          </a:stretch>
        </p:blipFill>
        <p:spPr bwMode="auto">
          <a:xfrm>
            <a:off x="0" y="2286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1147</Words>
  <Application>Microsoft Office PowerPoint</Application>
  <PresentationFormat>On-screen Show (4:3)</PresentationFormat>
  <Paragraphs>279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ＭＳ Ｐゴシック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Lesa Rozmarek</dc:creator>
  <cp:lastModifiedBy>MARC RIZZOLO</cp:lastModifiedBy>
  <cp:revision>43</cp:revision>
  <dcterms:created xsi:type="dcterms:W3CDTF">2010-11-17T06:00:09Z</dcterms:created>
  <dcterms:modified xsi:type="dcterms:W3CDTF">2010-12-01T17:05:14Z</dcterms:modified>
</cp:coreProperties>
</file>