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9" r:id="rId4"/>
    <p:sldId id="283" r:id="rId5"/>
    <p:sldId id="284" r:id="rId6"/>
    <p:sldId id="260" r:id="rId7"/>
    <p:sldId id="278" r:id="rId8"/>
    <p:sldId id="261" r:id="rId9"/>
    <p:sldId id="273" r:id="rId10"/>
    <p:sldId id="266" r:id="rId11"/>
    <p:sldId id="274" r:id="rId12"/>
    <p:sldId id="267" r:id="rId13"/>
    <p:sldId id="265" r:id="rId14"/>
    <p:sldId id="285" r:id="rId15"/>
    <p:sldId id="286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743" autoAdjust="0"/>
    <p:restoredTop sz="94655" autoAdjust="0"/>
  </p:normalViewPr>
  <p:slideViewPr>
    <p:cSldViewPr>
      <p:cViewPr>
        <p:scale>
          <a:sx n="100" d="100"/>
          <a:sy n="100" d="100"/>
        </p:scale>
        <p:origin x="-1072" y="-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5BBC0-37AC-449A-A804-6C896B429382}" type="datetime1">
              <a:rPr lang="en-US"/>
              <a:pPr/>
              <a:t>12/1/10</a:t>
            </a:fld>
            <a:endParaRPr lang="en-US"/>
          </a:p>
        </p:txBody>
      </p:sp>
      <p:sp>
        <p:nvSpPr>
          <p:cNvPr id="36868" name="Placeholder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6A284A-D862-4974-9915-63CF4CA51F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9CA6F-3BC6-4832-BB77-395B4EAA2DB0}" type="datetimeFigureOut">
              <a:rPr lang="en-US"/>
              <a:pPr>
                <a:defRPr/>
              </a:pPr>
              <a:t>12/1/10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F1279-50A4-45C5-8304-690B8FD23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79AF-68BE-4868-B619-CDDD82021D14}" type="datetimeFigureOut">
              <a:rPr lang="en-US"/>
              <a:pPr>
                <a:defRPr/>
              </a:pPr>
              <a:t>12/1/10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5958B-4A29-427E-89A9-F385E3918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90FB-954F-46A6-8ED6-D235D3F50E19}" type="datetimeFigureOut">
              <a:rPr lang="en-US"/>
              <a:pPr>
                <a:defRPr/>
              </a:pPr>
              <a:t>12/1/10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D7A9-C80B-43DD-80BF-08F8D67E2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1296F-C6CD-4811-B631-25FC10D7E6A9}" type="datetimeFigureOut">
              <a:rPr lang="en-US"/>
              <a:pPr>
                <a:defRPr/>
              </a:pPr>
              <a:t>12/1/10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C4F8-D617-4B27-A511-6097F0541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2534-3036-446A-AD65-212CB5355049}" type="datetimeFigureOut">
              <a:rPr lang="en-US"/>
              <a:pPr>
                <a:defRPr/>
              </a:pPr>
              <a:t>12/1/10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96B1-12EF-436A-B5B0-C5B5334F5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D227A-254B-4A8C-9942-4085DE324376}" type="datetimeFigureOut">
              <a:rPr lang="en-US"/>
              <a:pPr>
                <a:defRPr/>
              </a:pPr>
              <a:t>12/1/10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0790-4074-498D-870E-0FE524DE0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0273-AA25-4331-9420-3E72B29DD8C6}" type="datetimeFigureOut">
              <a:rPr lang="en-US"/>
              <a:pPr>
                <a:defRPr/>
              </a:pPr>
              <a:t>12/1/10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FC75-88FC-4604-8355-93590CBFB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5826-1D2B-4AAC-8AA5-35C58778F145}" type="datetimeFigureOut">
              <a:rPr lang="en-US"/>
              <a:pPr>
                <a:defRPr/>
              </a:pPr>
              <a:t>12/1/10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011B-89E3-46B3-88F1-1BA7B7ECC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013F-F47C-4977-8104-072BB5D890D6}" type="datetimeFigureOut">
              <a:rPr lang="en-US"/>
              <a:pPr>
                <a:defRPr/>
              </a:pPr>
              <a:t>12/1/10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85BD-8B7B-4D64-8EE8-EBB3CF05F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B0FC-D80C-4A8E-BA4D-0EC189CE4FB8}" type="datetimeFigureOut">
              <a:rPr lang="en-US"/>
              <a:pPr>
                <a:defRPr/>
              </a:pPr>
              <a:t>12/1/10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915A-07E5-4938-8046-00DB18EC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4E9B-39EC-4006-9DEE-6D3864353B0C}" type="datetimeFigureOut">
              <a:rPr lang="en-US"/>
              <a:pPr>
                <a:defRPr/>
              </a:pPr>
              <a:t>12/1/10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607F-EAE7-46F8-B6E7-D09E422E2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BAF157-86E7-44B9-9ACE-B2986459992E}" type="datetimeFigureOut">
              <a:rPr lang="en-US"/>
              <a:pPr>
                <a:defRPr/>
              </a:pPr>
              <a:t>12/1/10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E57380-CABD-4A01-BB9D-ADCF00618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Relationship Id="rId5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5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5" Type="http://schemas.openxmlformats.org/officeDocument/2006/relationships/hyperlink" Target="http://farm5.static.flickr.com/4074/4765979423_9d9cb314ac.jpg" TargetMode="External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6" Type="http://schemas.openxmlformats.org/officeDocument/2006/relationships/hyperlink" Target="http://farm4.static.flickr.com/3502/3730424763_836a8ba0fb_z.jpg" TargetMode="Externa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Relationship Id="rId5" Type="http://schemas.openxmlformats.org/officeDocument/2006/relationships/hyperlink" Target="http://www.nyc.gov/html/dcp/html/supermarket/index.s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Grabow\LTU-RE\Project\IN-11-17-2010\JPG\RG-SlideImage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4572000" y="609600"/>
            <a:ext cx="4572000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 sz="1600" u="sng">
                <a:latin typeface="Calibri" pitchFamily="84" charset="0"/>
              </a:rPr>
              <a:t>Residential potentially offers the highest and best use</a:t>
            </a:r>
            <a:endParaRPr lang="en-US" sz="1600">
              <a:latin typeface="Calibri" pitchFamily="84" charset="0"/>
            </a:endParaRP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</a:rPr>
              <a:t>Detroit is full, very little vacancy, and there is the desire to live downtown by young, working professionals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</a:rPr>
              <a:t>These young professionals who favor soft loft type living.  Simple finishes and open spaces are the appropriate design and can be more affordable to build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</a:rPr>
              <a:t>All of the housing currently available are older renovated buildings.  Nothing currently offers the choice of a new space with more modern features designed for today’s lifestyle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</a:rPr>
              <a:t>80,000 people work in downtown Detroit so there are potential future tenants.  Currently only 6000 people live in downtown Detroit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</a:rPr>
              <a:t>Despite the economy the occupancy rate has continued to grow until full</a:t>
            </a:r>
          </a:p>
          <a:p>
            <a:endParaRPr lang="en-US">
              <a:latin typeface="Calibri" pitchFamily="84" charset="0"/>
            </a:endParaRPr>
          </a:p>
        </p:txBody>
      </p:sp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Arial" pitchFamily="84" charset="0"/>
                <a:cs typeface="Arial" pitchFamily="84" charset="0"/>
              </a:rPr>
              <a:t>Mixed-Type Residential Apartments </a:t>
            </a:r>
          </a:p>
        </p:txBody>
      </p:sp>
      <p:pic>
        <p:nvPicPr>
          <p:cNvPr id="26628" name="Picture 3" descr="C:\Users\Lesa Rozmarek\Documents\My Dropbox\Real Estate Development\Semester Project\base images\lmrhome-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105400"/>
            <a:ext cx="22860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:\Users\Lesa Rozmarek\Documents\My Dropbox\Real Estate Development\Semester Project\base images\moz-screenshot-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438400"/>
            <a:ext cx="2320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Users\Lesa Rozmarek\Documents\My Dropbox\Real Estate Development\Semester Project\base images\tracey peop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7620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3124200" y="3048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libri" pitchFamily="84" charset="0"/>
              </a:rPr>
              <a:t>Grocery</a:t>
            </a:r>
            <a:endParaRPr lang="en-US">
              <a:latin typeface="Calibri" pitchFamily="84" charset="0"/>
            </a:endParaRP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971800" y="0"/>
            <a:ext cx="5943600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endParaRPr lang="en-US" sz="1600" b="1">
              <a:latin typeface="Calibri" pitchFamily="84" charset="0"/>
            </a:endParaRPr>
          </a:p>
          <a:p>
            <a:endParaRPr lang="en-US" sz="1600" b="1">
              <a:latin typeface="Calibri" pitchFamily="84" charset="0"/>
            </a:endParaRPr>
          </a:p>
          <a:p>
            <a:endParaRPr lang="en-US" sz="1600" b="1">
              <a:latin typeface="Calibri" pitchFamily="84" charset="0"/>
            </a:endParaRPr>
          </a:p>
          <a:p>
            <a:r>
              <a:rPr lang="en-US" sz="1600">
                <a:latin typeface="Calibri" pitchFamily="84" charset="0"/>
              </a:rPr>
              <a:t>•Detroit is underserved  &amp; demand exists for 125,000 sf of grocery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r>
              <a:rPr lang="en-US" sz="1600">
                <a:latin typeface="Calibri" pitchFamily="84" charset="0"/>
              </a:rPr>
              <a:t>•67 groceries in the vicinity, only 31 are over 2500 sqft &amp; none are over 10,000 sf. And no major brands or chains.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r>
              <a:rPr lang="en-US" sz="1600">
                <a:latin typeface="Calibri" pitchFamily="84" charset="0"/>
              </a:rPr>
              <a:t>•Grocery can draw the downtown and the near downtown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r>
              <a:rPr lang="en-US" sz="1600">
                <a:latin typeface="Calibri" pitchFamily="84" charset="0"/>
              </a:rPr>
              <a:t>•Grocery can revitalize a community in the following ways:</a:t>
            </a:r>
          </a:p>
          <a:p>
            <a:r>
              <a:rPr lang="en-US" sz="1600">
                <a:latin typeface="Calibri" pitchFamily="84" charset="0"/>
              </a:rPr>
              <a:t>The introduction of new neighborhood grocery stores increases property values, expands the city’s tax base and creates jobs.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</a:rPr>
              <a:t>Full-line food stores are high-value magnets that attract complementary stores and services, creating opportunities for additional private sector investment.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r>
              <a:rPr lang="en-US" sz="1600">
                <a:latin typeface="Calibri" pitchFamily="84" charset="0"/>
              </a:rPr>
              <a:t>•New stores contribute to the physical revitalization of communities.</a:t>
            </a:r>
          </a:p>
          <a:p>
            <a:endParaRPr lang="en-US" sz="1600">
              <a:latin typeface="Calibri" pitchFamily="84" charset="0"/>
            </a:endParaRPr>
          </a:p>
          <a:p>
            <a:pPr>
              <a:buFontTx/>
              <a:buChar char="•"/>
            </a:pPr>
            <a:endParaRPr lang="en-US" sz="1600">
              <a:latin typeface="Calibri" pitchFamily="84" charset="0"/>
            </a:endParaRPr>
          </a:p>
          <a:p>
            <a:endParaRPr lang="en-US">
              <a:latin typeface="Calibri" pitchFamily="8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alibri" pitchFamily="84" charset="0"/>
            </a:endParaRPr>
          </a:p>
        </p:txBody>
      </p:sp>
      <p:pic>
        <p:nvPicPr>
          <p:cNvPr id="24579" name="Picture 6" descr="moz-screenshot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0"/>
            <a:ext cx="25146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moz-screenshot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85800"/>
            <a:ext cx="2438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C:\Users\Lesa Rozmarek\Documents\My Dropbox\Real Estate Development\Semester Project\slides\presentation 1\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800600"/>
            <a:ext cx="35988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4495800" y="877888"/>
            <a:ext cx="38862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</a:rPr>
              <a:t> </a:t>
            </a:r>
            <a:r>
              <a:rPr lang="en-US" sz="1600" u="sng">
                <a:latin typeface="Calibri" pitchFamily="84" charset="0"/>
              </a:rPr>
              <a:t>Grocery potentially offers the highest and best use</a:t>
            </a:r>
            <a:endParaRPr lang="en-US" sz="1600">
              <a:latin typeface="Calibri" pitchFamily="84" charset="0"/>
            </a:endParaRP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</a:rPr>
              <a:t>Downtown Detroit is highly underserved and demand is high.  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</a:rPr>
              <a:t>This use works well in conjunction with the surrounding residential and commercial yet can function independently in this location, by also drawing users who are downtown oriented.  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</a:rPr>
              <a:t>The demand of 125,000 sqft translates to roughly $38,000,000 in sales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</a:rPr>
              <a:t>Major chain can add vitality to the site and increase site value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</a:rPr>
              <a:t>The cost of developing a grocery store is substantially less than a luxury tower.</a:t>
            </a:r>
          </a:p>
          <a:p>
            <a:endParaRPr lang="en-US">
              <a:latin typeface="Calibri" pitchFamily="84" charset="0"/>
            </a:endParaRPr>
          </a:p>
        </p:txBody>
      </p:sp>
      <p:pic>
        <p:nvPicPr>
          <p:cNvPr id="28674" name="Picture 8" descr="C:\Users\Lesa Rozmarek\Documents\My Dropbox\Real Estate Development\Semester Project\base images\whole foods ny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3276600"/>
            <a:ext cx="370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Arial" pitchFamily="84" charset="0"/>
                <a:cs typeface="Arial" pitchFamily="84" charset="0"/>
              </a:rPr>
              <a:t>Highest and Best Use: Retail - Grocery</a:t>
            </a:r>
          </a:p>
        </p:txBody>
      </p:sp>
      <p:pic>
        <p:nvPicPr>
          <p:cNvPr id="28676" name="Picture 2" descr="C:\Users\Lesa Rozmarek\Documents\My Dropbox\Real Estate Development\Semester Project\base images\hand-thumbs-up-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4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-4114800" y="2743200"/>
            <a:ext cx="3733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4" charset="0"/>
                <a:hlinkClick r:id="rId5"/>
              </a:rPr>
              <a:t>http://farm5.static.flickr.com/4074/4765979423_9d9cb314ac.jpg</a:t>
            </a:r>
            <a:endParaRPr lang="en-US">
              <a:latin typeface="Calibri" pitchFamily="84" charset="0"/>
            </a:endParaRPr>
          </a:p>
          <a:p>
            <a:r>
              <a:rPr lang="en-US">
                <a:latin typeface="Calibri" pitchFamily="84" charset="0"/>
                <a:hlinkClick r:id="rId6"/>
              </a:rPr>
              <a:t>http://farm4.static.flickr.com/3502/3730424763_836a8ba0fb_z.jpg</a:t>
            </a:r>
            <a:endParaRPr lang="en-US">
              <a:latin typeface="Calibri" pitchFamily="84" charset="0"/>
            </a:endParaRPr>
          </a:p>
          <a:p>
            <a:endParaRPr lang="en-US">
              <a:latin typeface="Calibri" pitchFamily="84" charset="0"/>
            </a:endParaRPr>
          </a:p>
        </p:txBody>
      </p:sp>
      <p:pic>
        <p:nvPicPr>
          <p:cNvPr id="28678" name="Picture 3" descr="C:\Users\Lesa Rozmarek\Documents\My Dropbox\Real Estate Development\Semester Project\base images\cat food ba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10668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Users\Lesa Rozmarek\Documents\My Dropbox\Real Estate Development\Semester Project\slides\presentation 1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971800"/>
            <a:ext cx="6019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6858000" y="62484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Arial" pitchFamily="84" charset="0"/>
                <a:cs typeface="Arial" pitchFamily="84" charset="0"/>
              </a:rPr>
              <a:t>Retail - Grocery</a:t>
            </a:r>
          </a:p>
        </p:txBody>
      </p:sp>
      <p:sp>
        <p:nvSpPr>
          <p:cNvPr id="29699" name="AutoShape 5" descr="https://mail.google.com/mail/?ui=2&amp;ik=0b7a768be9&amp;view=att&amp;th=12c57c9692742819&amp;attid=0.1.3&amp;disp=emb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84" charset="0"/>
            </a:endParaRPr>
          </a:p>
        </p:txBody>
      </p:sp>
      <p:pic>
        <p:nvPicPr>
          <p:cNvPr id="29700" name="Picture 6" descr="C:\Users\Lesa Rozmarek\Documents\My Dropbox\Real Estate Development\Semester Project\base images\trader jo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1475" y="0"/>
            <a:ext cx="369252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304800" y="609600"/>
            <a:ext cx="266700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 pitchFamily="84" charset="0"/>
                <a:ea typeface="Arial" pitchFamily="84" charset="0"/>
                <a:cs typeface="Arial" pitchFamily="84" charset="0"/>
              </a:rPr>
              <a:t>Economic Development Benefits of Supermarkets</a:t>
            </a:r>
          </a:p>
          <a:p>
            <a:endParaRPr lang="en-US" sz="1200" b="1">
              <a:latin typeface="Calibri" pitchFamily="84" charset="0"/>
              <a:ea typeface="Arial" pitchFamily="84" charset="0"/>
              <a:cs typeface="Arial" pitchFamily="84" charset="0"/>
            </a:endParaRP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  <a:ea typeface="Arial" pitchFamily="84" charset="0"/>
                <a:cs typeface="Arial" pitchFamily="84" charset="0"/>
              </a:rPr>
              <a:t>The introduction of new neighborhood grocery stores increases property values, expands the city’s tax base and creates jobs</a:t>
            </a: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  <a:ea typeface="Arial" pitchFamily="84" charset="0"/>
                <a:cs typeface="Arial" pitchFamily="84" charset="0"/>
              </a:rPr>
              <a:t>Full-line food stores are high-value magnets that attract complementary stores and services, creating opportunities for additional private sector investment.</a:t>
            </a: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  <a:ea typeface="Arial" pitchFamily="84" charset="0"/>
                <a:cs typeface="Arial" pitchFamily="84" charset="0"/>
              </a:rPr>
              <a:t>New stores contribute to the physical revitalization of communities</a:t>
            </a:r>
          </a:p>
          <a:p>
            <a:pPr>
              <a:buFont typeface="Arial" pitchFamily="84" charset="0"/>
              <a:buChar char="•"/>
            </a:pPr>
            <a:endParaRPr lang="en-US" sz="1600">
              <a:latin typeface="Calibri" pitchFamily="84" charset="0"/>
              <a:ea typeface="Arial" pitchFamily="84" charset="0"/>
              <a:cs typeface="Arial" pitchFamily="84" charset="0"/>
            </a:endParaRP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  <a:ea typeface="Arial" pitchFamily="84" charset="0"/>
                <a:cs typeface="Arial" pitchFamily="84" charset="0"/>
              </a:rPr>
              <a:t>In addition, could support Detroit’s Fresh Food Access Initiative</a:t>
            </a:r>
          </a:p>
        </p:txBody>
      </p:sp>
      <p:sp>
        <p:nvSpPr>
          <p:cNvPr id="29702" name="TextBox 10"/>
          <p:cNvSpPr txBox="1">
            <a:spLocks noChangeArrowheads="1"/>
          </p:cNvSpPr>
          <p:nvPr/>
        </p:nvSpPr>
        <p:spPr bwMode="auto">
          <a:xfrm>
            <a:off x="228600" y="6400800"/>
            <a:ext cx="4419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800">
                <a:latin typeface="Calibri" pitchFamily="84" charset="0"/>
                <a:hlinkClick r:id="rId5"/>
              </a:rPr>
              <a:t>http://www.nyc.gov/html/dcp/html/supermarket/index.shtml</a:t>
            </a:r>
            <a:endParaRPr lang="en-US" sz="800">
              <a:ea typeface="Arial" pitchFamily="84" charset="0"/>
              <a:cs typeface="Arial" pitchFamily="84" charset="0"/>
            </a:endParaRPr>
          </a:p>
        </p:txBody>
      </p:sp>
      <p:pic>
        <p:nvPicPr>
          <p:cNvPr id="29703" name="Picture 9" descr="C:\Users\Lesa Rozmarek\Documents\My Dropbox\Real Estate Development\Semester Project\base images\moz-screenshot-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1371600"/>
            <a:ext cx="21605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12"/>
          <p:cNvSpPr txBox="1">
            <a:spLocks noChangeArrowheads="1"/>
          </p:cNvSpPr>
          <p:nvPr/>
        </p:nvSpPr>
        <p:spPr bwMode="auto">
          <a:xfrm>
            <a:off x="3124200" y="9144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Arial" pitchFamily="84" charset="0"/>
                <a:cs typeface="Arial" pitchFamily="84" charset="0"/>
              </a:rPr>
              <a:t>Above: Closest Grocery Store to Site: Harbortown Market</a:t>
            </a:r>
          </a:p>
        </p:txBody>
      </p:sp>
      <p:sp>
        <p:nvSpPr>
          <p:cNvPr id="29705" name="TextBox 13"/>
          <p:cNvSpPr txBox="1">
            <a:spLocks noChangeArrowheads="1"/>
          </p:cNvSpPr>
          <p:nvPr/>
        </p:nvSpPr>
        <p:spPr bwMode="auto">
          <a:xfrm>
            <a:off x="3276600" y="0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>
                <a:ea typeface="Arial" pitchFamily="84" charset="0"/>
                <a:cs typeface="Arial" pitchFamily="84" charset="0"/>
              </a:rPr>
              <a:t>Right: Integrate Hipster friendly chain grocers to re-establish main-stream shopping into the City.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4686300" y="2857500"/>
            <a:ext cx="2514600" cy="24384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486400" y="5638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33400" y="3810000"/>
            <a:ext cx="4495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Ryan and connie</a:t>
            </a:r>
          </a:p>
          <a:p>
            <a:pPr>
              <a:spcBef>
                <a:spcPct val="50000"/>
              </a:spcBef>
            </a:pPr>
            <a:r>
              <a:rPr lang="en-US"/>
              <a:t>Talk about numbers analysis and what it drives us to do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85800" y="5257800"/>
            <a:ext cx="4495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Ryan and connie</a:t>
            </a:r>
          </a:p>
          <a:p>
            <a:pPr>
              <a:spcBef>
                <a:spcPct val="50000"/>
              </a:spcBef>
            </a:pPr>
            <a:r>
              <a:rPr lang="en-US"/>
              <a:t>Talk about numbers analysis and what it drives us to do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:\Grabow\LTU-RE\Project\IN-11-17-2010\JPG\RG-SlideImages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3188"/>
            <a:ext cx="9144000" cy="70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477000" y="3429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Ryan and connie redo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/>
          <p:cNvSpPr txBox="1">
            <a:spLocks noChangeArrowheads="1"/>
          </p:cNvSpPr>
          <p:nvPr/>
        </p:nvSpPr>
        <p:spPr bwMode="auto">
          <a:xfrm>
            <a:off x="6019800" y="304800"/>
            <a:ext cx="266700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pitchFamily="84" charset="0"/>
                <a:ea typeface="Arial" pitchFamily="84" charset="0"/>
                <a:cs typeface="Arial" pitchFamily="84" charset="0"/>
              </a:rPr>
              <a:t>Proforma</a:t>
            </a:r>
          </a:p>
          <a:p>
            <a:endParaRPr lang="en-US" sz="1200" b="1">
              <a:latin typeface="Calibri" pitchFamily="84" charset="0"/>
              <a:ea typeface="Arial" pitchFamily="84" charset="0"/>
              <a:cs typeface="Arial" pitchFamily="84" charset="0"/>
            </a:endParaRPr>
          </a:p>
          <a:p>
            <a:r>
              <a:rPr lang="en-US" sz="1600" b="1">
                <a:latin typeface="Calibri" pitchFamily="84" charset="0"/>
                <a:ea typeface="Arial" pitchFamily="84" charset="0"/>
                <a:cs typeface="Arial" pitchFamily="84" charset="0"/>
              </a:rPr>
              <a:t>Annual Income</a:t>
            </a: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  <a:ea typeface="Arial" pitchFamily="84" charset="0"/>
                <a:cs typeface="Arial" pitchFamily="84" charset="0"/>
              </a:rPr>
              <a:t>Values anticipated to be high. Additional operations and maintenance costs are expected.</a:t>
            </a:r>
          </a:p>
          <a:p>
            <a:pPr>
              <a:buFont typeface="Arial" pitchFamily="84" charset="0"/>
              <a:buChar char="•"/>
            </a:pPr>
            <a:endParaRPr lang="en-US" sz="1600">
              <a:latin typeface="Calibri" pitchFamily="84" charset="0"/>
              <a:ea typeface="Arial" pitchFamily="84" charset="0"/>
              <a:cs typeface="Arial" pitchFamily="84" charset="0"/>
            </a:endParaRPr>
          </a:p>
          <a:p>
            <a:r>
              <a:rPr lang="en-US" sz="1600" b="1">
                <a:latin typeface="Calibri" pitchFamily="84" charset="0"/>
                <a:ea typeface="Arial" pitchFamily="84" charset="0"/>
                <a:cs typeface="Arial" pitchFamily="84" charset="0"/>
              </a:rPr>
              <a:t>Construction Cost</a:t>
            </a: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  <a:ea typeface="Arial" pitchFamily="84" charset="0"/>
                <a:cs typeface="Arial" pitchFamily="84" charset="0"/>
              </a:rPr>
              <a:t>R.S. Means. Square foot costs. (Includes Arch. Fee)</a:t>
            </a:r>
          </a:p>
          <a:p>
            <a:pPr>
              <a:buFont typeface="Arial" pitchFamily="84" charset="0"/>
              <a:buChar char="•"/>
            </a:pPr>
            <a:endParaRPr lang="en-US" sz="1600">
              <a:latin typeface="Calibri" pitchFamily="84" charset="0"/>
              <a:ea typeface="Arial" pitchFamily="84" charset="0"/>
              <a:cs typeface="Arial" pitchFamily="84" charset="0"/>
            </a:endParaRPr>
          </a:p>
          <a:p>
            <a:r>
              <a:rPr lang="en-US" sz="1600" b="1">
                <a:latin typeface="Calibri" pitchFamily="84" charset="0"/>
                <a:ea typeface="Arial" pitchFamily="84" charset="0"/>
                <a:cs typeface="Arial" pitchFamily="84" charset="0"/>
              </a:rPr>
              <a:t>Return on investment</a:t>
            </a: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  <a:ea typeface="Arial" pitchFamily="84" charset="0"/>
                <a:cs typeface="Arial" pitchFamily="84" charset="0"/>
              </a:rPr>
              <a:t>Residential does not justify its expense. </a:t>
            </a:r>
          </a:p>
          <a:p>
            <a:pPr>
              <a:buFont typeface="Arial" pitchFamily="84" charset="0"/>
              <a:buChar char="•"/>
            </a:pPr>
            <a:r>
              <a:rPr lang="en-US" sz="1600">
                <a:latin typeface="Calibri" pitchFamily="84" charset="0"/>
                <a:ea typeface="Arial" pitchFamily="84" charset="0"/>
                <a:cs typeface="Arial" pitchFamily="84" charset="0"/>
              </a:rPr>
              <a:t>Grocery costs are in the high teens and warrants further development.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762000"/>
          <a:ext cx="5486400" cy="1543050"/>
        </p:xfrm>
        <a:graphic>
          <a:graphicData uri="http://schemas.openxmlformats.org/drawingml/2006/table">
            <a:tbl>
              <a:tblPr/>
              <a:tblGrid>
                <a:gridCol w="901178"/>
                <a:gridCol w="850408"/>
                <a:gridCol w="888486"/>
                <a:gridCol w="904352"/>
                <a:gridCol w="774252"/>
                <a:gridCol w="1167724"/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Category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Potential Income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Unrealized Income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Occupancy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Monthly 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Annual 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Residential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409,750 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(81,950)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218,975 </a:t>
                      </a:r>
                    </a:p>
                  </a:txBody>
                  <a:tcPr marL="0" marR="171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2,627,700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Amenities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(21,000)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71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(77,250)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71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(10,575)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71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Grocery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48,000 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(2,400)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45,600 </a:t>
                      </a:r>
                    </a:p>
                  </a:txBody>
                  <a:tcPr marL="0" marR="171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547,200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Parking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120 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71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71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867" name="Group 99"/>
          <p:cNvGraphicFramePr>
            <a:graphicFrameLocks noGrp="1"/>
          </p:cNvGraphicFramePr>
          <p:nvPr/>
        </p:nvGraphicFramePr>
        <p:xfrm>
          <a:off x="304800" y="2590800"/>
          <a:ext cx="5562600" cy="1177925"/>
        </p:xfrm>
        <a:graphic>
          <a:graphicData uri="http://schemas.openxmlformats.org/drawingml/2006/table">
            <a:tbl>
              <a:tblPr/>
              <a:tblGrid>
                <a:gridCol w="762000"/>
                <a:gridCol w="533400"/>
                <a:gridCol w="533400"/>
                <a:gridCol w="609600"/>
                <a:gridCol w="609600"/>
                <a:gridCol w="990600"/>
                <a:gridCol w="609600"/>
                <a:gridCol w="9144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Category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SF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Base Cost/SF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Additions /SF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Location Factor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Construction Cost (Includes Arch)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Net Income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Annual Income  / Construction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Residential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          487,300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162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1.03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$       86,330,068.00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                      2,627,700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3%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Grocery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             24,000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114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1.03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$         3,065,280.00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                          547,200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18%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2866" name="Text Box 98"/>
          <p:cNvSpPr txBox="1">
            <a:spLocks noChangeArrowheads="1"/>
          </p:cNvSpPr>
          <p:nvPr/>
        </p:nvSpPr>
        <p:spPr bwMode="auto">
          <a:xfrm>
            <a:off x="685800" y="52578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Ryan and connie redo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Grabow\LTU-RE\Project\IN-11-17-2010\JPG\RG-SlideImages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70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781800" y="533400"/>
            <a:ext cx="2133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baseline="30000">
                <a:ea typeface="Arial" pitchFamily="84" charset="0"/>
                <a:cs typeface="Arial" pitchFamily="84" charset="0"/>
              </a:rPr>
              <a:t>Size</a:t>
            </a:r>
          </a:p>
          <a:p>
            <a:r>
              <a:rPr lang="en-US" baseline="30000">
                <a:ea typeface="Arial" pitchFamily="84" charset="0"/>
                <a:cs typeface="Arial" pitchFamily="84" charset="0"/>
              </a:rPr>
              <a:t>2 Acres, 92000 sf</a:t>
            </a:r>
          </a:p>
          <a:p>
            <a:r>
              <a:rPr lang="en-US" baseline="30000">
                <a:ea typeface="Arial" pitchFamily="84" charset="0"/>
                <a:cs typeface="Arial" pitchFamily="84" charset="0"/>
              </a:rPr>
              <a:t>420 ft x 220 ft</a:t>
            </a:r>
          </a:p>
          <a:p>
            <a:endParaRPr lang="en-US" baseline="30000">
              <a:ea typeface="Arial" pitchFamily="84" charset="0"/>
              <a:cs typeface="Arial" pitchFamily="84" charset="0"/>
            </a:endParaRPr>
          </a:p>
          <a:p>
            <a:r>
              <a:rPr lang="en-US" b="1" baseline="30000">
                <a:ea typeface="Arial" pitchFamily="84" charset="0"/>
                <a:cs typeface="Arial" pitchFamily="84" charset="0"/>
              </a:rPr>
              <a:t>Existing Structure</a:t>
            </a:r>
          </a:p>
          <a:p>
            <a:pPr>
              <a:buFont typeface="Arial" pitchFamily="84" charset="0"/>
              <a:buChar char="•"/>
            </a:pPr>
            <a:r>
              <a:rPr lang="en-US" baseline="30000">
                <a:ea typeface="Arial" pitchFamily="84" charset="0"/>
                <a:cs typeface="Arial" pitchFamily="84" charset="0"/>
              </a:rPr>
              <a:t>4 floors underground parking: for 1,100 cars</a:t>
            </a:r>
          </a:p>
          <a:p>
            <a:pPr>
              <a:buFont typeface="Arial" pitchFamily="84" charset="0"/>
              <a:buChar char="•"/>
            </a:pPr>
            <a:r>
              <a:rPr lang="en-US" baseline="30000">
                <a:ea typeface="Arial" pitchFamily="84" charset="0"/>
                <a:cs typeface="Arial" pitchFamily="84" charset="0"/>
              </a:rPr>
              <a:t>Column grid ~ 35’</a:t>
            </a:r>
          </a:p>
          <a:p>
            <a:pPr>
              <a:buFont typeface="Arial" pitchFamily="84" charset="0"/>
              <a:buChar char="•"/>
            </a:pPr>
            <a:r>
              <a:rPr lang="en-US" baseline="30000">
                <a:ea typeface="Arial" pitchFamily="84" charset="0"/>
                <a:cs typeface="Arial" pitchFamily="84" charset="0"/>
              </a:rPr>
              <a:t>Ramps, elevators, and ventilation.</a:t>
            </a:r>
          </a:p>
          <a:p>
            <a:pPr>
              <a:buFont typeface="Arial" pitchFamily="84" charset="0"/>
              <a:buChar char="•"/>
            </a:pPr>
            <a:r>
              <a:rPr lang="en-US" baseline="30000">
                <a:ea typeface="Arial" pitchFamily="84" charset="0"/>
                <a:cs typeface="Arial" pitchFamily="84" charset="0"/>
              </a:rPr>
              <a:t>Designed for division, approximately 40/60 (N/S)</a:t>
            </a:r>
          </a:p>
          <a:p>
            <a:endParaRPr lang="en-US" b="1" baseline="30000">
              <a:ea typeface="Arial" pitchFamily="84" charset="0"/>
              <a:cs typeface="Arial" pitchFamily="84" charset="0"/>
            </a:endParaRPr>
          </a:p>
          <a:p>
            <a:r>
              <a:rPr lang="en-US" b="1" baseline="30000">
                <a:ea typeface="Arial" pitchFamily="84" charset="0"/>
                <a:cs typeface="Arial" pitchFamily="84" charset="0"/>
              </a:rPr>
              <a:t>Adjacent Structures</a:t>
            </a:r>
          </a:p>
          <a:p>
            <a:pPr>
              <a:buFont typeface="Arial" pitchFamily="84" charset="0"/>
              <a:buChar char="•"/>
            </a:pPr>
            <a:r>
              <a:rPr lang="en-US" baseline="30000">
                <a:ea typeface="Arial" pitchFamily="84" charset="0"/>
                <a:cs typeface="Arial" pitchFamily="84" charset="0"/>
              </a:rPr>
              <a:t>People Mover Track (E)</a:t>
            </a:r>
          </a:p>
          <a:p>
            <a:pPr>
              <a:buFont typeface="Arial" pitchFamily="84" charset="0"/>
              <a:buChar char="•"/>
            </a:pPr>
            <a:r>
              <a:rPr lang="en-US" baseline="30000">
                <a:ea typeface="Arial" pitchFamily="84" charset="0"/>
                <a:cs typeface="Arial" pitchFamily="84" charset="0"/>
              </a:rPr>
              <a:t>Public Library (E)</a:t>
            </a:r>
          </a:p>
          <a:p>
            <a:pPr>
              <a:buFont typeface="Arial" pitchFamily="84" charset="0"/>
              <a:buChar char="•"/>
            </a:pPr>
            <a:r>
              <a:rPr lang="en-US" baseline="30000">
                <a:ea typeface="Arial" pitchFamily="84" charset="0"/>
                <a:cs typeface="Arial" pitchFamily="84" charset="0"/>
              </a:rPr>
              <a:t>Compuware Building (S)</a:t>
            </a:r>
          </a:p>
          <a:p>
            <a:pPr>
              <a:buFont typeface="Arial" pitchFamily="84" charset="0"/>
              <a:buChar char="•"/>
            </a:pPr>
            <a:r>
              <a:rPr lang="en-US" baseline="30000">
                <a:ea typeface="Arial" pitchFamily="84" charset="0"/>
                <a:cs typeface="Arial" pitchFamily="84" charset="0"/>
              </a:rPr>
              <a:t>Lofts at Merchant Row (W)</a:t>
            </a:r>
          </a:p>
          <a:p>
            <a:pPr>
              <a:buFont typeface="Arial" pitchFamily="84" charset="0"/>
              <a:buChar char="•"/>
            </a:pPr>
            <a:r>
              <a:rPr lang="en-US" baseline="30000">
                <a:ea typeface="Arial" pitchFamily="84" charset="0"/>
                <a:cs typeface="Arial" pitchFamily="84" charset="0"/>
              </a:rPr>
              <a:t>Elliot Building (N)</a:t>
            </a:r>
          </a:p>
          <a:p>
            <a:pPr>
              <a:buFont typeface="Arial" pitchFamily="84" charset="0"/>
              <a:buChar char="•"/>
            </a:pPr>
            <a:r>
              <a:rPr lang="en-US" baseline="30000">
                <a:ea typeface="Arial" pitchFamily="84" charset="0"/>
                <a:cs typeface="Arial" pitchFamily="84" charset="0"/>
              </a:rPr>
              <a:t>YMCA (NE)</a:t>
            </a:r>
          </a:p>
          <a:p>
            <a:pPr>
              <a:buFont typeface="Arial" pitchFamily="84" charset="0"/>
              <a:buChar char="•"/>
            </a:pPr>
            <a:endParaRPr lang="en-US" baseline="30000">
              <a:ea typeface="Arial" pitchFamily="84" charset="0"/>
              <a:cs typeface="Arial" pitchFamily="84" charset="0"/>
            </a:endParaRPr>
          </a:p>
          <a:p>
            <a:r>
              <a:rPr lang="en-US" b="1" baseline="30000">
                <a:ea typeface="Arial" pitchFamily="84" charset="0"/>
                <a:cs typeface="Arial" pitchFamily="84" charset="0"/>
              </a:rPr>
              <a:t>Zoning</a:t>
            </a:r>
          </a:p>
          <a:p>
            <a:pPr>
              <a:buFont typeface="Arial" pitchFamily="84" charset="0"/>
              <a:buChar char="•"/>
            </a:pPr>
            <a:r>
              <a:rPr lang="en-US" baseline="30000">
                <a:ea typeface="Arial" pitchFamily="84" charset="0"/>
                <a:cs typeface="Arial" pitchFamily="84" charset="0"/>
              </a:rPr>
              <a:t>Zone B5 in Central Buisiness District</a:t>
            </a:r>
          </a:p>
          <a:p>
            <a:pPr>
              <a:buFont typeface="Arial" pitchFamily="84" charset="0"/>
              <a:buChar char="•"/>
            </a:pPr>
            <a:r>
              <a:rPr lang="en-US" baseline="30000">
                <a:ea typeface="Arial" pitchFamily="84" charset="0"/>
                <a:cs typeface="Arial" pitchFamily="84" charset="0"/>
              </a:rPr>
              <a:t>Max. height: 3x widest street = 360 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9" descr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98863"/>
            <a:ext cx="3810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4" descr="C:\Users\Lesa Rozmarek\Documents\My Dropbox\Real Estate Development\Semester Project\base images\moz-screenshot-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09600"/>
            <a:ext cx="26019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037" descr="cass te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581400"/>
            <a:ext cx="3867150" cy="2963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Educational Facilities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90600" y="5638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Mary Cay slides 1-3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43434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Look at socio-graphics, not just demographics</a:t>
            </a:r>
          </a:p>
          <a:p>
            <a:pPr>
              <a:spcBef>
                <a:spcPct val="50000"/>
              </a:spcBef>
            </a:pPr>
            <a:r>
              <a:rPr lang="en-US"/>
              <a:t>Averages don’t mean a lot</a:t>
            </a:r>
          </a:p>
          <a:p>
            <a:pPr>
              <a:spcBef>
                <a:spcPct val="50000"/>
              </a:spcBef>
            </a:pPr>
            <a:r>
              <a:rPr lang="en-US"/>
              <a:t>100% current usage, does not mean there is more demand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914400" y="3276600"/>
            <a:ext cx="3962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Re-charted course……</a:t>
            </a:r>
          </a:p>
          <a:p>
            <a:pPr>
              <a:spcBef>
                <a:spcPct val="50000"/>
              </a:spcBef>
            </a:pPr>
            <a:r>
              <a:rPr lang="en-US"/>
              <a:t>Mixed housing models to include other groups-families, work/live, etc.</a:t>
            </a:r>
          </a:p>
          <a:p>
            <a:pPr>
              <a:spcBef>
                <a:spcPct val="50000"/>
              </a:spcBef>
            </a:pPr>
            <a:r>
              <a:rPr lang="en-US"/>
              <a:t>Education facility to draw families</a:t>
            </a:r>
          </a:p>
          <a:p>
            <a:pPr>
              <a:spcBef>
                <a:spcPct val="50000"/>
              </a:spcBef>
            </a:pPr>
            <a:r>
              <a:rPr lang="en-US"/>
              <a:t>Grocery model could be strong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066800" y="990600"/>
            <a:ext cx="64008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Growth Trends</a:t>
            </a:r>
          </a:p>
          <a:p>
            <a:pPr>
              <a:spcBef>
                <a:spcPct val="50000"/>
              </a:spcBef>
            </a:pPr>
            <a:r>
              <a:rPr lang="en-US"/>
              <a:t>Jobs:  in CBD 5600 new jobs next year</a:t>
            </a:r>
          </a:p>
          <a:p>
            <a:pPr>
              <a:spcBef>
                <a:spcPct val="50000"/>
              </a:spcBef>
            </a:pPr>
            <a:r>
              <a:rPr lang="en-US"/>
              <a:t>Downtown CBD living:  current residents 5600</a:t>
            </a:r>
          </a:p>
          <a:p>
            <a:pPr>
              <a:spcBef>
                <a:spcPct val="50000"/>
              </a:spcBef>
            </a:pPr>
            <a:r>
              <a:rPr lang="en-US"/>
              <a:t>80,000 work in detroit</a:t>
            </a:r>
          </a:p>
          <a:p>
            <a:pPr>
              <a:spcBef>
                <a:spcPct val="50000"/>
              </a:spcBef>
            </a:pPr>
            <a:r>
              <a:rPr lang="en-US"/>
              <a:t>Most cities growing at 8.7%</a:t>
            </a:r>
          </a:p>
          <a:p>
            <a:pPr>
              <a:spcBef>
                <a:spcPct val="50000"/>
              </a:spcBef>
            </a:pPr>
            <a:r>
              <a:rPr lang="en-US"/>
              <a:t>Detroit is growing at a rate of 3.2%</a:t>
            </a:r>
          </a:p>
          <a:p>
            <a:pPr>
              <a:spcBef>
                <a:spcPct val="50000"/>
              </a:spcBef>
            </a:pPr>
            <a:r>
              <a:rPr lang="en-US"/>
              <a:t>Detroit Charter Schools:  graduation rate same as detroit public</a:t>
            </a:r>
          </a:p>
          <a:p>
            <a:pPr>
              <a:spcBef>
                <a:spcPct val="50000"/>
              </a:spcBef>
            </a:pPr>
            <a:r>
              <a:rPr lang="en-US"/>
              <a:t>Density in Chicago 12,500 per sqmi, Detroit CBD is 4200</a:t>
            </a:r>
          </a:p>
          <a:p>
            <a:pPr>
              <a:spcBef>
                <a:spcPct val="50000"/>
              </a:spcBef>
            </a:pPr>
            <a:r>
              <a:rPr lang="en-US"/>
              <a:t>Need a population of 17,500 in the cbd for that density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Grabow\LTU-RE\Project\IN-11-17-2010\JPG\RG-SlideImages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owntown_Detroit_in_Focus_pg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Lesa Rozmarek\Documents\My Dropbox\Real Estate Development\Semester Project\slides\presentation 1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76200" y="76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ea typeface="Arial" pitchFamily="84" charset="0"/>
                <a:cs typeface="Arial" pitchFamily="84" charset="0"/>
              </a:rPr>
              <a:t>Housing - Rentals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3276600" y="6858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libri" pitchFamily="84" charset="0"/>
              </a:rPr>
              <a:t>Residential</a:t>
            </a:r>
            <a:endParaRPr lang="en-US">
              <a:latin typeface="Calibri" pitchFamily="84" charset="0"/>
            </a:endParaRP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200400" y="228600"/>
            <a:ext cx="5486400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endParaRPr lang="en-US" sz="1600" b="1">
              <a:latin typeface="Calibri" pitchFamily="84" charset="0"/>
            </a:endParaRPr>
          </a:p>
          <a:p>
            <a:endParaRPr lang="en-US" sz="1600" b="1">
              <a:latin typeface="Calibri" pitchFamily="84" charset="0"/>
            </a:endParaRPr>
          </a:p>
          <a:p>
            <a:endParaRPr lang="en-US" sz="1600" b="1">
              <a:latin typeface="Calibri" pitchFamily="84" charset="0"/>
            </a:endParaRPr>
          </a:p>
          <a:p>
            <a:endParaRPr lang="en-US" sz="1600" b="1">
              <a:latin typeface="Calibri" pitchFamily="84" charset="0"/>
            </a:endParaRPr>
          </a:p>
          <a:p>
            <a:r>
              <a:rPr lang="en-US" sz="1600">
                <a:latin typeface="Calibri" pitchFamily="84" charset="0"/>
              </a:rPr>
              <a:t>•There are numerous residential developments and improvements such as the Lofts at Merchant Row &amp; Lofts at Woodward Center. 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r>
              <a:rPr lang="en-US" sz="1600">
                <a:latin typeface="Calibri" pitchFamily="84" charset="0"/>
              </a:rPr>
              <a:t>•Rental occupancy is 96% in downtown Detroit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r>
              <a:rPr lang="en-US" sz="1600">
                <a:latin typeface="Calibri" pitchFamily="84" charset="0"/>
              </a:rPr>
              <a:t>•Many older buildings are empty, redevelopment potential with tax incentives.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r>
              <a:rPr lang="en-US" sz="1600">
                <a:latin typeface="Calibri" pitchFamily="84" charset="0"/>
              </a:rPr>
              <a:t>•Downtown has a workforce of 80,000 people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r>
              <a:rPr lang="en-US" sz="1600">
                <a:latin typeface="Calibri" pitchFamily="84" charset="0"/>
              </a:rPr>
              <a:t>•Residents who live downtown like it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r>
              <a:rPr lang="en-US" sz="1600">
                <a:latin typeface="Calibri" pitchFamily="84" charset="0"/>
              </a:rPr>
              <a:t>Residential contributes to stable density downtown, can drive other development</a:t>
            </a:r>
          </a:p>
          <a:p>
            <a:r>
              <a:rPr lang="en-US" sz="1600">
                <a:latin typeface="Calibri" pitchFamily="84" charset="0"/>
              </a:rPr>
              <a:t> </a:t>
            </a:r>
          </a:p>
          <a:p>
            <a:r>
              <a:rPr lang="en-US" sz="1600">
                <a:latin typeface="Calibri" pitchFamily="84" charset="0"/>
              </a:rPr>
              <a:t>•Rent is reasonable, yet competitive with other major Midwest and coastal cities</a:t>
            </a:r>
          </a:p>
          <a:p>
            <a:endParaRPr lang="en-US" sz="1600">
              <a:latin typeface="Calibri" pitchFamily="84" charset="0"/>
            </a:endParaRPr>
          </a:p>
          <a:p>
            <a:pPr>
              <a:buFontTx/>
              <a:buChar char="•"/>
            </a:pPr>
            <a:endParaRPr lang="en-US" sz="1600">
              <a:latin typeface="Calibri" pitchFamily="84" charset="0"/>
            </a:endParaRPr>
          </a:p>
          <a:p>
            <a:endParaRPr lang="en-US">
              <a:latin typeface="Calibri" pitchFamily="8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alibri" pitchFamily="84" charset="0"/>
            </a:endParaRPr>
          </a:p>
        </p:txBody>
      </p:sp>
      <p:pic>
        <p:nvPicPr>
          <p:cNvPr id="23555" name="Picture 5" descr="moz-screenshot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25336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259397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840</Words>
  <Application>Microsoft Office PowerPoint</Application>
  <PresentationFormat>On-screen Show (4:3)</PresentationFormat>
  <Paragraphs>198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Lesa Rozmarek</dc:creator>
  <cp:lastModifiedBy>MARC RIZZOLO</cp:lastModifiedBy>
  <cp:revision>48</cp:revision>
  <dcterms:created xsi:type="dcterms:W3CDTF">2010-11-17T06:00:09Z</dcterms:created>
  <dcterms:modified xsi:type="dcterms:W3CDTF">2010-12-01T19:46:28Z</dcterms:modified>
</cp:coreProperties>
</file>