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7" r:id="rId6"/>
    <p:sldId id="262" r:id="rId7"/>
    <p:sldId id="269" r:id="rId8"/>
    <p:sldId id="270" r:id="rId9"/>
    <p:sldId id="264" r:id="rId10"/>
    <p:sldId id="266" r:id="rId11"/>
    <p:sldId id="268" r:id="rId12"/>
    <p:sldId id="271" r:id="rId13"/>
    <p:sldId id="272" r:id="rId14"/>
    <p:sldId id="273" r:id="rId15"/>
  </p:sldIdLst>
  <p:sldSz cx="21945600" cy="10972800"/>
  <p:notesSz cx="9144000" cy="6858000"/>
  <p:defaultTextStyle>
    <a:defPPr>
      <a:defRPr lang="en-US"/>
    </a:defPPr>
    <a:lvl1pPr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939800" indent="-4826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1879600" indent="-9652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2820988" indent="-14493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3760788" indent="-19319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37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Grabow" initials="R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630" y="-402"/>
      </p:cViewPr>
      <p:guideLst>
        <p:guide orient="horz" pos="3456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39:35.773" idx="3">
    <p:pos x="10" y="10"/>
    <p:text>A good site shot would work well here.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05:59.434" idx="2">
    <p:pos x="13934" y="90"/>
    <p:text>We would want a good clean map highlighting we are near the middle of the CBD, location of districts, people mover, possibility of light rail.</p:text>
  </p:cm>
  <p:cm authorId="0" dt="2010-12-03T15:56:30.543" idx="4">
    <p:pos x="27" y="10"/>
    <p:text>Need to relabel Lines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4T14:37:30.356" idx="5">
    <p:pos x="10" y="10"/>
    <p:text>This slide indicates the perception of Detroit. The discussions of residential + school would indicate we are moving towards a family orientation, primarily the 'Trendy Adults' as they have children.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D208-70B9-4E97-AB1A-D190D51BE378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FC22-12ED-444C-994D-EB4D4773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C442-392F-4AA9-A3F2-ACA315EC2C11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5EA3-FE7C-4CF1-AF13-28A1E824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3934-1654-44BD-8F45-77FBEB0E0D3C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B902-9529-4988-AF8F-41260EA7F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6EC6-E66D-41B6-90B8-828E7B40F9CC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ECC4-8BB4-465B-98B9-D1E36CC6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E975-1AF8-4F59-93B1-82C06E7D77FD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40D0-5D6B-4826-84D4-C660F50B3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C6B3-94EF-43C8-88B6-784DA7551F28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235C-B4D1-444C-B1DB-756C46CF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DAA4-C084-41DF-90CC-CD4FABEE7800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400B-6BE8-4509-88B3-B4AD99E4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18C1-7FD7-40FA-B0D1-A48CDE60AA2B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CA66-FC67-4F12-ABE5-DD837AAC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8A2-2C70-4313-A99F-5FD720A628F8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27A0-1D8F-4658-A999-2FF2E6DD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084E-A602-4DBC-9EC9-72EF5F416F74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6562-59AF-4A96-9337-8FA14AB94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5CD7-6353-4E3F-A867-5CE4391B7C4C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A085-8059-4DF8-AD57-D97F2F0A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0" y="439738"/>
            <a:ext cx="10058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0" y="1600200"/>
            <a:ext cx="10058400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73CDBF-884D-4FCF-8732-0B1FC92C437B}" type="datetimeFigureOut">
              <a:rPr lang="en-US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10169525"/>
            <a:ext cx="69500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EEC7B7-1179-4603-9C91-91632ABB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defTabSz="1879600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4572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36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908050" indent="-45085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3716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8383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2955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pitchFamily="84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paper-wehaa.com/pub-files/12284050704937f94e5d725/pub/New-York-Family-March-2010/lib/12670559344b85bd3e9cd8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loftsofmerchantsrow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plyhired.com/a/local-jobs/city/l-Detroit,+MI" TargetMode="External"/><Relationship Id="rId13" Type="http://schemas.openxmlformats.org/officeDocument/2006/relationships/hyperlink" Target="http://www.bridging96.com/article/20101026/FREE/101029901/1060/mobile&amp;template=mobile" TargetMode="External"/><Relationship Id="rId18" Type="http://schemas.openxmlformats.org/officeDocument/2006/relationships/hyperlink" Target="http://www.forbes.com/2010/06/04/migration-moving-wealthy-interactive-counties-map.html" TargetMode="External"/><Relationship Id="rId3" Type="http://schemas.openxmlformats.org/officeDocument/2006/relationships/hyperlink" Target="http://www.downtowndetroit.org/ddp/housing-lease.htm" TargetMode="External"/><Relationship Id="rId21" Type="http://schemas.openxmlformats.org/officeDocument/2006/relationships/hyperlink" Target="http://www.bizstats.com/reports/rent-sales-ratio.php" TargetMode="External"/><Relationship Id="rId7" Type="http://schemas.openxmlformats.org/officeDocument/2006/relationships/hyperlink" Target="http://units.realtydatatrust.com/unittype.aspx?ils=3&amp;propid=32836" TargetMode="External"/><Relationship Id="rId12" Type="http://schemas.openxmlformats.org/officeDocument/2006/relationships/hyperlink" Target="http://www.metromode.com/" TargetMode="External"/><Relationship Id="rId17" Type="http://schemas.openxmlformats.org/officeDocument/2006/relationships/hyperlink" Target="http://pics.city-data.com/zraces/15388.jpg" TargetMode="External"/><Relationship Id="rId2" Type="http://schemas.openxmlformats.org/officeDocument/2006/relationships/hyperlink" Target="http://www.city-data.com/" TargetMode="External"/><Relationship Id="rId16" Type="http://schemas.openxmlformats.org/officeDocument/2006/relationships/hyperlink" Target="http://www.wxyz.com/dpp/news/local_news/governor-granholm-talks-jobs-at-mega-meeting" TargetMode="External"/><Relationship Id="rId20" Type="http://schemas.openxmlformats.org/officeDocument/2006/relationships/hyperlink" Target="http://www.fmi.org/facts_figs/?fuseaction=superfac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howmetherent.rentlinx.com/Listings.aspx?Location=48226&amp;Within=2&amp;StartAt=40" TargetMode="External"/><Relationship Id="rId11" Type="http://schemas.openxmlformats.org/officeDocument/2006/relationships/hyperlink" Target="http://www.danmulhern.com/wordpress/2007/03/quicken-loans-how-employees-matter/" TargetMode="External"/><Relationship Id="rId5" Type="http://schemas.openxmlformats.org/officeDocument/2006/relationships/hyperlink" Target="http://www.motorcityapartments.rentlinx.com/" TargetMode="External"/><Relationship Id="rId15" Type="http://schemas.openxmlformats.org/officeDocument/2006/relationships/hyperlink" Target="http://www.crainsdetroit.com/article/20101117/FREE/101119866/500-new-jobs-on-way-aided-by-tax-credits" TargetMode="External"/><Relationship Id="rId23" Type="http://schemas.openxmlformats.org/officeDocument/2006/relationships/hyperlink" Target="http://www.detroitmi.gov/" TargetMode="External"/><Relationship Id="rId10" Type="http://schemas.openxmlformats.org/officeDocument/2006/relationships/hyperlink" Target="http://www.computerworld.com/s/article/102711/Quicken_Loans" TargetMode="External"/><Relationship Id="rId19" Type="http://schemas.openxmlformats.org/officeDocument/2006/relationships/hyperlink" Target="http://www.brookings.edu/es/urban/census/whygrowth.pdf" TargetMode="External"/><Relationship Id="rId4" Type="http://schemas.openxmlformats.org/officeDocument/2006/relationships/hyperlink" Target="http://www.michiganhousinglocator.rentlinx.com/" TargetMode="External"/><Relationship Id="rId9" Type="http://schemas.openxmlformats.org/officeDocument/2006/relationships/hyperlink" Target="http://www.detroitprogress.com/" TargetMode="External"/><Relationship Id="rId14" Type="http://schemas.openxmlformats.org/officeDocument/2006/relationships/hyperlink" Target="http://wwj.cbslocal.com/2010/09/29/galaxe-expands-commitment-at-1001-woodward-work-hiring-increases/" TargetMode="External"/><Relationship Id="rId22" Type="http://schemas.openxmlformats.org/officeDocument/2006/relationships/hyperlink" Target="http://www.nps.gov/history/hps/tps/tax/download/HPTI_brochure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252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Hudson’s 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0" y="1600200"/>
            <a:ext cx="4846638" cy="4403725"/>
          </a:xfrm>
        </p:spPr>
        <p:txBody>
          <a:bodyPr rtlCol="0">
            <a:normAutofit/>
          </a:bodyPr>
          <a:lstStyle/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Connie Rizzolo Brown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Mary Cay Lancaster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Lesa Rozmarek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Ryan Grabow</a:t>
            </a:r>
          </a:p>
        </p:txBody>
      </p:sp>
      <p:pic>
        <p:nvPicPr>
          <p:cNvPr id="13315" name="Picture 2" descr="C:\Users\Lesa Rozmarek\Documents\My Dropbox\Real Estate Development\Semester Project\base images\hudson's building.jpg"/>
          <p:cNvPicPr>
            <a:picLocks noChangeAspect="1" noChangeArrowheads="1"/>
          </p:cNvPicPr>
          <p:nvPr/>
        </p:nvPicPr>
        <p:blipFill>
          <a:blip r:embed="rId2" cstate="print"/>
          <a:srcRect l="2608" t="4530" r="969"/>
          <a:stretch>
            <a:fillRect/>
          </a:stretch>
        </p:blipFill>
        <p:spPr bwMode="auto">
          <a:xfrm>
            <a:off x="0" y="0"/>
            <a:ext cx="14330363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Residential Economics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Existing Vacancy Rate &gt;4% in CBD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Soft loft design desired by residents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Higher </a:t>
            </a:r>
            <a:r>
              <a:rPr lang="en-US" dirty="0" smtClean="0">
                <a:latin typeface="Arial" pitchFamily="84" charset="0"/>
              </a:rPr>
              <a:t>levels have better views and improves rent values.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Residential is a secondary use necessary to be profitable</a:t>
            </a:r>
          </a:p>
          <a:p>
            <a:pPr eaLnBrk="1" hangingPunct="1"/>
            <a:r>
              <a:rPr lang="en-US" i="1" dirty="0" smtClean="0">
                <a:latin typeface="Arial" pitchFamily="84" charset="0"/>
              </a:rPr>
              <a:t>New</a:t>
            </a:r>
            <a:r>
              <a:rPr lang="en-US" dirty="0" smtClean="0">
                <a:latin typeface="Arial" pitchFamily="84" charset="0"/>
              </a:rPr>
              <a:t> construction housing is “Unique” in CBD</a:t>
            </a:r>
            <a:endParaRPr lang="en-US" dirty="0" smtClean="0">
              <a:latin typeface="Arial" pitchFamily="84" charset="0"/>
            </a:endParaRPr>
          </a:p>
          <a:p>
            <a:pPr eaLnBrk="1" hangingPunct="1"/>
            <a:r>
              <a:rPr lang="en-US" dirty="0" smtClean="0">
                <a:latin typeface="Arial" pitchFamily="84" charset="0"/>
              </a:rPr>
              <a:t>A </a:t>
            </a:r>
            <a:r>
              <a:rPr lang="en-US" dirty="0" smtClean="0">
                <a:latin typeface="Arial" pitchFamily="84" charset="0"/>
              </a:rPr>
              <a:t>variety of rental and for sale units requires: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Variety of housing stock to appeal to a mixed market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Good local education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Safe local recreation facilities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Nearby </a:t>
            </a:r>
            <a:r>
              <a:rPr lang="en-US" dirty="0" smtClean="0">
                <a:latin typeface="Arial" pitchFamily="84" charset="0"/>
              </a:rPr>
              <a:t>services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Phase 1 would bring 658 people to the CBD</a:t>
            </a:r>
            <a:endParaRPr lang="en-US" dirty="0" smtClean="0">
              <a:latin typeface="Arial" pitchFamily="84" charset="0"/>
            </a:endParaRPr>
          </a:p>
          <a:p>
            <a:pPr lvl="1" eaLnBrk="1" hangingPunct="1"/>
            <a:endParaRPr lang="en-US" dirty="0" smtClean="0">
              <a:latin typeface="Arial" pitchFamily="84" charset="0"/>
            </a:endParaRPr>
          </a:p>
          <a:p>
            <a:pPr lvl="1" eaLnBrk="1" hangingPunct="1"/>
            <a:endParaRPr lang="en-US" dirty="0" smtClean="0">
              <a:latin typeface="Arial" pitchFamily="84" charset="0"/>
            </a:endParaRPr>
          </a:p>
          <a:p>
            <a:pPr lvl="1" eaLnBrk="1" hangingPunct="1"/>
            <a:endParaRPr lang="en-US" dirty="0" smtClean="0">
              <a:latin typeface="Arial" pitchFamily="84" charset="0"/>
            </a:endParaRPr>
          </a:p>
        </p:txBody>
      </p:sp>
      <p:sp>
        <p:nvSpPr>
          <p:cNvPr id="21507" name="Comment 1027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Lesa</a:t>
            </a:r>
          </a:p>
        </p:txBody>
      </p:sp>
      <p:graphicFrame>
        <p:nvGraphicFramePr>
          <p:cNvPr id="5" name="Group 1053"/>
          <p:cNvGraphicFramePr>
            <a:graphicFrameLocks noGrp="1"/>
          </p:cNvGraphicFramePr>
          <p:nvPr/>
        </p:nvGraphicFramePr>
        <p:xfrm>
          <a:off x="387624" y="3440700"/>
          <a:ext cx="10441160" cy="6798228"/>
        </p:xfrm>
        <a:graphic>
          <a:graphicData uri="http://schemas.openxmlformats.org/drawingml/2006/table">
            <a:tbl>
              <a:tblPr/>
              <a:tblGrid>
                <a:gridCol w="6563015"/>
                <a:gridCol w="3878145"/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Estimated 3% Growth per Year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+122 Units 1</a:t>
                      </a:r>
                      <a:r>
                        <a:rPr kumimoji="0" lang="en-US" sz="3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st</a:t>
                      </a: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Year 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Leveling Off Point (site rent vs. Construction costs)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20 to 25 floors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Est. Floor plate 21,000 </a:t>
                      </a:r>
                      <a:r>
                        <a:rPr kumimoji="0" lang="en-US" sz="3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sq.ft</a:t>
                      </a: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.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32 floors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Avg. 14 Units Per Floor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448 Units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Est. Construction Costs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$106, 000,000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Market Rate for One Bedroom in MRD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$1.20 - $1.30 sq. 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Est. Yearly Rental Income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$10, 400,000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4723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Est. Yearly Mortgage (20 Year)</a:t>
                      </a:r>
                      <a:endParaRPr kumimoji="0" lang="en-US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$8,000,000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2" cstate="print"/>
          <a:srcRect l="67200" r="4000"/>
          <a:stretch>
            <a:fillRect/>
          </a:stretch>
        </p:blipFill>
        <p:spPr bwMode="auto">
          <a:xfrm>
            <a:off x="387624" y="662905"/>
            <a:ext cx="3929000" cy="25829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664296" y="1886000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npaper-wehaa.com/pub-files/12284050704937f94e5d725/pub/New-York-Family-March-2010/lib/12670559344b85bd3e9cd82.jpg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http://www.loftsofmerchantsrow.com/</a:t>
            </a:r>
            <a:endParaRPr lang="en-US" sz="1800" dirty="0"/>
          </a:p>
        </p:txBody>
      </p:sp>
      <p:pic>
        <p:nvPicPr>
          <p:cNvPr id="2050" name="Picture 2" descr="C:\Users\Lesa Rozmarek\Documents\My Dropbox\Real Estate Development\Semester Project\studies\808 columb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120" y="662905"/>
            <a:ext cx="1680446" cy="2591247"/>
          </a:xfrm>
          <a:prstGeom prst="rect">
            <a:avLst/>
          </a:prstGeom>
          <a:noFill/>
        </p:spPr>
      </p:pic>
      <p:pic>
        <p:nvPicPr>
          <p:cNvPr id="10" name="Picture 2" descr="C:\Users\Lesa Rozmarek\Documents\My Dropbox\Real Estate Development\Semester Project\slides\presentation 1\9.jpg"/>
          <p:cNvPicPr>
            <a:picLocks noChangeAspect="1" noChangeArrowheads="1"/>
          </p:cNvPicPr>
          <p:nvPr/>
        </p:nvPicPr>
        <p:blipFill>
          <a:blip r:embed="rId6" cstate="print"/>
          <a:srcRect r="43301" b="47501"/>
          <a:stretch>
            <a:fillRect/>
          </a:stretch>
        </p:blipFill>
        <p:spPr bwMode="auto">
          <a:xfrm>
            <a:off x="7084368" y="661864"/>
            <a:ext cx="3744416" cy="2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35050" y="439738"/>
            <a:ext cx="20453350" cy="10080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Creating the 100% Location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2268944" y="1525960"/>
            <a:ext cx="9676656" cy="8201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Remove Threshold Resistance at Grand Circus Park Gateway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Rehabilitation of Existing Structures provides estimated 700 additional Residential Units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Location of District centrally located within CBD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Phase 1 &amp; 2 provides substantial density to Merchant’s Row District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Larger name brand grocery benefits from both onsite residences and draws from a substantial region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High quality educational component can grow from pre-school/daycare for area workers to full elementary school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Lower level commercial supports both residences and city goals</a:t>
            </a:r>
          </a:p>
        </p:txBody>
      </p:sp>
      <p:sp>
        <p:nvSpPr>
          <p:cNvPr id="23555" name="Comment 1027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Geneva" pitchFamily="84" charset="0"/>
              </a:rPr>
              <a:t>MARC RIZZOLO:</a:t>
            </a:r>
            <a:endParaRPr lang="en-US" sz="1800" dirty="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  <a:latin typeface="Geneva" pitchFamily="84" charset="0"/>
              </a:rPr>
              <a:t>lesa</a:t>
            </a:r>
            <a:endParaRPr lang="en-US" sz="1800" dirty="0">
              <a:solidFill>
                <a:srgbClr val="000000"/>
              </a:solidFill>
              <a:latin typeface="Geneva" pitchFamily="84" charset="0"/>
            </a:endParaRPr>
          </a:p>
        </p:txBody>
      </p:sp>
      <p:pic>
        <p:nvPicPr>
          <p:cNvPr id="1026" name="Picture 2" descr="C:\Users\Lesa Rozmarek\Documents\My Dropbox\Real Estate Development\Semester Project\studies\100% location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4464" y="2629952"/>
            <a:ext cx="13393488" cy="8666375"/>
          </a:xfrm>
          <a:prstGeom prst="rect">
            <a:avLst/>
          </a:prstGeom>
          <a:noFill/>
        </p:spPr>
      </p:pic>
      <p:pic>
        <p:nvPicPr>
          <p:cNvPr id="1028" name="Picture 4" descr="C:\Users\Lesa Rozmarek\Documents\My Dropbox\Real Estate Development\Semester Project\base images\gateway image2.jpg"/>
          <p:cNvPicPr>
            <a:picLocks noChangeAspect="1" noChangeArrowheads="1"/>
          </p:cNvPicPr>
          <p:nvPr/>
        </p:nvPicPr>
        <p:blipFill>
          <a:blip r:embed="rId3" cstate="print"/>
          <a:srcRect b="2879"/>
          <a:stretch>
            <a:fillRect/>
          </a:stretch>
        </p:blipFill>
        <p:spPr bwMode="auto">
          <a:xfrm>
            <a:off x="0" y="1"/>
            <a:ext cx="4492080" cy="2939754"/>
          </a:xfrm>
          <a:prstGeom prst="rect">
            <a:avLst/>
          </a:prstGeom>
          <a:noFill/>
        </p:spPr>
      </p:pic>
      <p:pic>
        <p:nvPicPr>
          <p:cNvPr id="1029" name="Picture 5" descr="C:\Users\Lesa Rozmarek\Documents\My Dropbox\Real Estate Development\Semester Project\base images\gateway sou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152" y="-42182"/>
            <a:ext cx="4392488" cy="295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84" charset="0"/>
              </a:rPr>
              <a:t>Development  Direction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  <p:sp>
        <p:nvSpPr>
          <p:cNvPr id="25604" name="Comment 4"/>
          <p:cNvSpPr>
            <a:spLocks noChangeArrowheads="1"/>
          </p:cNvSpPr>
          <p:nvPr/>
        </p:nvSpPr>
        <p:spPr bwMode="auto">
          <a:xfrm>
            <a:off x="15875" y="15875"/>
            <a:ext cx="1828800" cy="422433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MARC RIZZOLO: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Ryan</a:t>
            </a:r>
            <a:endParaRPr lang="en-US" sz="180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Tally of major cost items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Discussion length of payback (vague)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Cost of construction vs income after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840" y="2318048"/>
            <a:ext cx="150496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www.city-data.com/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www.downtowndetroit.org/ddp/housing-lease.htm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www.michiganhousinglocator.rentlinx.com</a:t>
            </a:r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www.motorcityapartments.rentlinx.com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www.showmetherent.rentlinx.com/Listings.aspx?Location=48226&amp;Within=2&amp;StartAt=40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units.realtydatatrust.com/unittype.aspx?ils=3&amp;propid=32836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http://www.simplyhired.com/a/local-jobs/city/l-Detroit,+</a:t>
            </a:r>
            <a:r>
              <a:rPr lang="en-US" sz="1600" dirty="0" smtClean="0">
                <a:hlinkClick r:id="rId8"/>
              </a:rPr>
              <a:t>MI</a:t>
            </a:r>
            <a:endParaRPr lang="en-US" sz="1600" dirty="0" smtClean="0"/>
          </a:p>
          <a:p>
            <a:r>
              <a:rPr lang="en-US" sz="1600" dirty="0" smtClean="0">
                <a:hlinkClick r:id="rId9"/>
              </a:rPr>
              <a:t>www.detroitprogress.com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http</a:t>
            </a:r>
            <a:r>
              <a:rPr lang="en-US" sz="1600" dirty="0" smtClean="0">
                <a:hlinkClick r:id="rId10"/>
              </a:rPr>
              <a:t>://</a:t>
            </a:r>
            <a:r>
              <a:rPr lang="en-US" sz="1600" dirty="0" smtClean="0">
                <a:hlinkClick r:id="rId10"/>
              </a:rPr>
              <a:t>www.computerworld.com/s/article/102711/Quicken_Loans</a:t>
            </a:r>
            <a:endParaRPr lang="en-US" sz="1600" dirty="0" smtClean="0"/>
          </a:p>
          <a:p>
            <a:r>
              <a:rPr lang="en-US" sz="1600" dirty="0" smtClean="0">
                <a:hlinkClick r:id="rId11"/>
              </a:rPr>
              <a:t>http</a:t>
            </a:r>
            <a:r>
              <a:rPr lang="en-US" sz="1600" dirty="0" smtClean="0">
                <a:hlinkClick r:id="rId11"/>
              </a:rPr>
              <a:t>://www.danmulhern.com/wordpress/2007/03/quicken-loans-how-employees-matter</a:t>
            </a:r>
            <a:r>
              <a:rPr lang="en-US" sz="1600" dirty="0" smtClean="0">
                <a:hlinkClick r:id="rId11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http</a:t>
            </a:r>
            <a:r>
              <a:rPr lang="en-US" sz="1600" dirty="0" smtClean="0">
                <a:hlinkClick r:id="rId10"/>
              </a:rPr>
              <a:t>://</a:t>
            </a:r>
            <a:r>
              <a:rPr lang="en-US" sz="1600" dirty="0" smtClean="0">
                <a:hlinkClick r:id="rId10"/>
              </a:rPr>
              <a:t>www.computerworld.com/s/article/102711/Quicken_Loans</a:t>
            </a:r>
            <a:endParaRPr lang="en-US" sz="1600" dirty="0" smtClean="0"/>
          </a:p>
          <a:p>
            <a:r>
              <a:rPr lang="en-US" sz="1600" dirty="0" smtClean="0">
                <a:hlinkClick r:id="rId12"/>
              </a:rPr>
              <a:t>http://www.metromode.com</a:t>
            </a:r>
            <a:endParaRPr lang="en-US" sz="1600" dirty="0" smtClean="0"/>
          </a:p>
          <a:p>
            <a:r>
              <a:rPr lang="en-US" sz="1600" dirty="0" smtClean="0">
                <a:hlinkClick r:id="rId13"/>
              </a:rPr>
              <a:t>http</a:t>
            </a:r>
            <a:r>
              <a:rPr lang="en-US" sz="1600" dirty="0" smtClean="0">
                <a:hlinkClick r:id="rId13"/>
              </a:rPr>
              <a:t>://</a:t>
            </a:r>
            <a:r>
              <a:rPr lang="en-US" sz="1600" dirty="0" smtClean="0">
                <a:hlinkClick r:id="rId13"/>
              </a:rPr>
              <a:t>www.bridging96.com/article/20101026/FREE/101029901/1060/mobile&amp;template=mobile</a:t>
            </a:r>
            <a:endParaRPr lang="en-US" sz="1600" dirty="0" smtClean="0"/>
          </a:p>
          <a:p>
            <a:r>
              <a:rPr lang="en-US" sz="1600" dirty="0" smtClean="0">
                <a:hlinkClick r:id="rId14"/>
              </a:rPr>
              <a:t>http://wwj.cbslocal.com/2010/09/29/galaxe-expands-commitment-at-1001-woodward-work-hiring-increases</a:t>
            </a:r>
            <a:r>
              <a:rPr lang="en-US" sz="1600" dirty="0" smtClean="0">
                <a:hlinkClick r:id="rId14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15"/>
              </a:rPr>
              <a:t>http://www.crainsdetroit.com/article/20101117/FREE/101119866/500-new-jobs-on-way-aided-by-tax-credits</a:t>
            </a:r>
            <a:r>
              <a:rPr lang="en-US" sz="1600" dirty="0" smtClean="0">
                <a:hlinkClick r:id="rId15"/>
              </a:rPr>
              <a:t>#</a:t>
            </a:r>
            <a:endParaRPr lang="en-US" sz="1600" dirty="0" smtClean="0"/>
          </a:p>
          <a:p>
            <a:r>
              <a:rPr lang="en-US" sz="1600" dirty="0" smtClean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www.wxyz.com/dpp/news/local_news/governor-granholm-talks-jobs-at-mega-meeting</a:t>
            </a:r>
            <a:endParaRPr lang="en-US" sz="1600" dirty="0" smtClean="0"/>
          </a:p>
          <a:p>
            <a:r>
              <a:rPr lang="en-US" sz="1600" dirty="0" smtClean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pics.city-data.com/zraces/15388.jpg</a:t>
            </a:r>
            <a:endParaRPr lang="en-US" sz="1600" dirty="0" smtClean="0"/>
          </a:p>
          <a:p>
            <a:r>
              <a:rPr lang="en-US" sz="1600" dirty="0" smtClean="0">
                <a:hlinkClick r:id="rId18"/>
              </a:rPr>
              <a:t>http://</a:t>
            </a:r>
            <a:r>
              <a:rPr lang="en-US" sz="1600" dirty="0" smtClean="0">
                <a:hlinkClick r:id="rId18"/>
              </a:rPr>
              <a:t>www.forbes.com/2010/06/04/migration-moving-wealthy-interactive-counties-map.html</a:t>
            </a:r>
            <a:endParaRPr lang="en-US" sz="1600" dirty="0" smtClean="0"/>
          </a:p>
          <a:p>
            <a:r>
              <a:rPr lang="en-US" sz="1600" dirty="0" smtClean="0">
                <a:hlinkClick r:id="rId19"/>
              </a:rPr>
              <a:t>http://</a:t>
            </a:r>
            <a:r>
              <a:rPr lang="en-US" sz="1600" dirty="0" smtClean="0">
                <a:hlinkClick r:id="rId19"/>
              </a:rPr>
              <a:t>www.brookings.edu/es/urban/census/whygrowth.pdf</a:t>
            </a:r>
            <a:endParaRPr lang="en-US" sz="1600" dirty="0" smtClean="0"/>
          </a:p>
          <a:p>
            <a:r>
              <a:rPr lang="en-US" sz="1600" dirty="0" smtClean="0">
                <a:hlinkClick r:id="rId20"/>
              </a:rPr>
              <a:t>http://www.fmi.org/facts_figs/?</a:t>
            </a:r>
            <a:r>
              <a:rPr lang="en-US" sz="1600" dirty="0" smtClean="0">
                <a:hlinkClick r:id="rId20"/>
              </a:rPr>
              <a:t>fuseaction=superfact</a:t>
            </a:r>
            <a:endParaRPr lang="en-US" sz="1600" dirty="0" smtClean="0"/>
          </a:p>
          <a:p>
            <a:r>
              <a:rPr lang="en-US" sz="1600" dirty="0" smtClean="0">
                <a:hlinkClick r:id="rId21"/>
              </a:rPr>
              <a:t>http://</a:t>
            </a:r>
            <a:r>
              <a:rPr lang="en-US" sz="1600" dirty="0" smtClean="0">
                <a:hlinkClick r:id="rId21"/>
              </a:rPr>
              <a:t>www.bizstats.com/reports/rent-sales-ratio.php</a:t>
            </a:r>
            <a:endParaRPr lang="en-US" sz="1600" dirty="0" smtClean="0"/>
          </a:p>
          <a:p>
            <a:r>
              <a:rPr lang="en-US" sz="1600" dirty="0" smtClean="0">
                <a:hlinkClick r:id="rId22"/>
              </a:rPr>
              <a:t>http://</a:t>
            </a:r>
            <a:r>
              <a:rPr lang="en-US" sz="1600" dirty="0" smtClean="0">
                <a:hlinkClick r:id="rId22"/>
              </a:rPr>
              <a:t>www.nps.gov/history/hps/tps/tax/download/HPTI_brochure.pdf</a:t>
            </a:r>
            <a:endParaRPr lang="en-US" sz="1600" dirty="0" smtClean="0"/>
          </a:p>
          <a:p>
            <a:r>
              <a:rPr lang="en-US" sz="1600" dirty="0" smtClean="0">
                <a:hlinkClick r:id="rId23"/>
              </a:rPr>
              <a:t>http://www.detroitmi.gov</a:t>
            </a:r>
            <a:r>
              <a:rPr lang="en-US" sz="1600" dirty="0" smtClean="0">
                <a:hlinkClick r:id="rId23"/>
              </a:rPr>
              <a:t>/</a:t>
            </a:r>
            <a:endParaRPr lang="en-US" sz="1600" dirty="0" smtClean="0"/>
          </a:p>
          <a:p>
            <a:r>
              <a:rPr lang="en-US" sz="1600" dirty="0" smtClean="0"/>
              <a:t>Google Earth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Objectives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4644688" y="2246313"/>
            <a:ext cx="7300912" cy="75533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Site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Previous presentation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Sociographics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New uses 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Development Proposal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Economics / Proforma</a:t>
            </a:r>
          </a:p>
          <a:p>
            <a:pPr eaLnBrk="1" hangingPunct="1"/>
            <a:endParaRPr lang="en-US" smtClean="0">
              <a:latin typeface="Arial" pitchFamily="8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47713" y="5199063"/>
            <a:ext cx="4132262" cy="1308100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Past photo</a:t>
            </a:r>
          </a:p>
          <a:p>
            <a:pPr algn="ctr"/>
            <a:r>
              <a:rPr lang="en-US"/>
              <a:t>Of hudsons bldg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211763" y="5199063"/>
            <a:ext cx="4203700" cy="1308100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Present photo</a:t>
            </a:r>
          </a:p>
          <a:p>
            <a:pPr algn="ctr"/>
            <a:r>
              <a:rPr lang="en-US"/>
              <a:t>Empty site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9748838" y="5199063"/>
            <a:ext cx="4203700" cy="744537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Teaser rendering</a:t>
            </a:r>
          </a:p>
        </p:txBody>
      </p:sp>
      <p:sp>
        <p:nvSpPr>
          <p:cNvPr id="14342" name="Comment 1030"/>
          <p:cNvSpPr>
            <a:spLocks noChangeArrowheads="1"/>
          </p:cNvSpPr>
          <p:nvPr/>
        </p:nvSpPr>
        <p:spPr bwMode="auto">
          <a:xfrm>
            <a:off x="15875" y="15875"/>
            <a:ext cx="1828800" cy="230028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Connie and send lesa sketchup to do teaser</a:t>
            </a: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Geneva" pitchFamily="8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Downtown Detroit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Heart of the CBD.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Higher residential density desired.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Large proportion of office commuters.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Potential connection to People Mover.</a:t>
            </a:r>
          </a:p>
          <a:p>
            <a:pPr eaLnBrk="1" hangingPunct="1">
              <a:buFont typeface="Wingdings" pitchFamily="84" charset="2"/>
              <a:buNone/>
            </a:pPr>
            <a:endParaRPr lang="en-US" smtClean="0">
              <a:latin typeface="Arial" pitchFamily="84" charset="0"/>
            </a:endParaRPr>
          </a:p>
        </p:txBody>
      </p:sp>
      <p:pic>
        <p:nvPicPr>
          <p:cNvPr id="15363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 cstate="print"/>
          <a:srcRect l="43333" t="2904" b="20703"/>
          <a:stretch>
            <a:fillRect/>
          </a:stretch>
        </p:blipFill>
        <p:spPr bwMode="auto">
          <a:xfrm>
            <a:off x="457200" y="0"/>
            <a:ext cx="10028238" cy="1044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3" cstate="print"/>
          <a:srcRect l="5682" t="8279" b="40410"/>
          <a:stretch>
            <a:fillRect/>
          </a:stretch>
        </p:blipFill>
        <p:spPr bwMode="auto">
          <a:xfrm>
            <a:off x="11117263" y="4743450"/>
            <a:ext cx="1013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Previous Presentation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430000" y="2032000"/>
            <a:ext cx="10058400" cy="6191250"/>
          </a:xfrm>
        </p:spPr>
        <p:txBody>
          <a:bodyPr/>
          <a:lstStyle/>
          <a:p>
            <a:pPr eaLnBrk="1" hangingPunct="1">
              <a:buFont typeface="Wingdings" pitchFamily="84" charset="2"/>
              <a:buNone/>
            </a:pPr>
            <a:r>
              <a:rPr lang="en-US" b="1" smtClean="0">
                <a:latin typeface="Arial" pitchFamily="84" charset="0"/>
              </a:rPr>
              <a:t>Proposed: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Grocery 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Residential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Phased approach</a:t>
            </a:r>
          </a:p>
          <a:p>
            <a:pPr eaLnBrk="1" hangingPunct="1">
              <a:buFont typeface="Wingdings" pitchFamily="84" charset="2"/>
              <a:buNone/>
            </a:pPr>
            <a:r>
              <a:rPr lang="en-US" b="1" smtClean="0">
                <a:latin typeface="Arial" pitchFamily="84" charset="0"/>
              </a:rPr>
              <a:t>Feedback to Consider: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Sociographic data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Educational Use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Market Saturation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Growth Trends &amp; Expectations </a:t>
            </a:r>
          </a:p>
          <a:p>
            <a:pPr eaLnBrk="1" hangingPunct="1"/>
            <a:endParaRPr lang="en-US" smtClean="0">
              <a:latin typeface="Arial" pitchFamily="84" charset="0"/>
            </a:endParaRPr>
          </a:p>
        </p:txBody>
      </p:sp>
      <p:pic>
        <p:nvPicPr>
          <p:cNvPr id="16387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2" cstate="print"/>
          <a:srcRect l="4167" t="9933" r="27499" b="11555"/>
          <a:stretch>
            <a:fillRect/>
          </a:stretch>
        </p:blipFill>
        <p:spPr bwMode="auto">
          <a:xfrm>
            <a:off x="457200" y="1447800"/>
            <a:ext cx="10215563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Sociographic Information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1430000" y="1822450"/>
            <a:ext cx="10058400" cy="82010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‘Hipsters’ like to live downtown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Many in this group desire a safer environment than the CBD currently offers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Typical resident has not started a family.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Residents work long hours in their job.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Desire easier mobility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Families with very young children are underserved in the CBD.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Families with older children tend to move out of downtowns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80,000 People work in the CBD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New Jobs in CBD are on the Rise!</a:t>
            </a:r>
          </a:p>
          <a:p>
            <a:pPr eaLnBrk="1" hangingPunct="1"/>
            <a:r>
              <a:rPr lang="en-US" smtClean="0">
                <a:latin typeface="Arial" pitchFamily="84" charset="0"/>
              </a:rPr>
              <a:t>Current CBD residents want access to groceries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3254375"/>
            <a:ext cx="102044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5575" y="6530975"/>
            <a:ext cx="2590800" cy="1588"/>
          </a:xfrm>
          <a:prstGeom prst="straightConnector1">
            <a:avLst/>
          </a:prstGeom>
          <a:ln w="2540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62000" y="11353800"/>
            <a:ext cx="2026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84" charset="0"/>
              </a:rPr>
              <a:t>Source: Adapted from Strategic Marketing &amp; Research, Inc. 2006 for Detroit Metro Visitors and Convention Bureau</a:t>
            </a:r>
            <a:endParaRPr lang="en-US">
              <a:latin typeface="Calibri" pitchFamily="8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5575" y="5768975"/>
            <a:ext cx="1524000" cy="1524000"/>
          </a:xfrm>
          <a:prstGeom prst="ellipse">
            <a:avLst/>
          </a:prstGeom>
          <a:solidFill>
            <a:srgbClr val="FF0000">
              <a:alpha val="22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81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5" name="Picture 5" descr="C:\Users\Lesa Rozmarek\Documents\My Dropbox\Real Estate Development\Semester Project\base images\tracey 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33" descr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877888"/>
            <a:ext cx="185680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Education Use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900238" y="4406900"/>
            <a:ext cx="4203700" cy="1871663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School location map – proximity to our site</a:t>
            </a:r>
          </a:p>
        </p:txBody>
      </p:sp>
      <p:sp>
        <p:nvSpPr>
          <p:cNvPr id="18436" name="Comment 1028"/>
          <p:cNvSpPr>
            <a:spLocks noChangeArrowheads="1"/>
          </p:cNvSpPr>
          <p:nvPr/>
        </p:nvSpPr>
        <p:spPr bwMode="auto">
          <a:xfrm>
            <a:off x="15875" y="15875"/>
            <a:ext cx="1828800" cy="14763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Mary cay</a:t>
            </a: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Genev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Lesa Rozmarek\Documents\My Dropbox\Real Estate Development\Semester Project\Modified images\CBD boundar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24615" t="13898" r="8092" b="25764"/>
          <a:stretch>
            <a:fillRect/>
          </a:stretch>
        </p:blipFill>
        <p:spPr bwMode="auto">
          <a:xfrm>
            <a:off x="-692150" y="1238250"/>
            <a:ext cx="12574588" cy="90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6275" y="439738"/>
            <a:ext cx="20812125" cy="1008062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tlantic Inline" charset="0"/>
              </a:rPr>
              <a:t>1200 Woodward:</a:t>
            </a:r>
            <a:r>
              <a:rPr lang="en-US" b="1" smtClean="0">
                <a:latin typeface="Arial" pitchFamily="84" charset="0"/>
              </a:rPr>
              <a:t> </a:t>
            </a:r>
            <a:r>
              <a:rPr lang="en-US" sz="4000" b="1" smtClean="0">
                <a:latin typeface="Dutch801 ItHd BT" charset="0"/>
              </a:rPr>
              <a:t>Detroit’s only complete lifestyle development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868650" y="1885950"/>
            <a:ext cx="5761038" cy="86407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84" charset="0"/>
              </a:rPr>
              <a:t>Urban formula: Density = City = Add Density to the CBD</a:t>
            </a:r>
          </a:p>
          <a:p>
            <a:pPr eaLnBrk="1" hangingPunct="1"/>
            <a:r>
              <a:rPr lang="en-US" dirty="0" smtClean="0">
                <a:latin typeface="Arial" pitchFamily="84" charset="0"/>
              </a:rPr>
              <a:t>Two-Phase Strategy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First Phase: Grocery at Street Level with Residential Tower above and Urban Park at Phase 2 site</a:t>
            </a:r>
          </a:p>
          <a:p>
            <a:pPr lvl="1" eaLnBrk="1" hangingPunct="1"/>
            <a:r>
              <a:rPr lang="en-US" dirty="0" smtClean="0">
                <a:latin typeface="Arial" pitchFamily="84" charset="0"/>
              </a:rPr>
              <a:t>Second Phase: Retail and Lobbies at Street Level, Possible Private Elementary School at mid-levels, with Residential Tower above</a:t>
            </a:r>
          </a:p>
        </p:txBody>
      </p:sp>
      <p:pic>
        <p:nvPicPr>
          <p:cNvPr id="19460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3" cstate="print"/>
          <a:srcRect l="67200" r="3999"/>
          <a:stretch>
            <a:fillRect/>
          </a:stretch>
        </p:blipFill>
        <p:spPr bwMode="auto">
          <a:xfrm>
            <a:off x="11549063" y="4910138"/>
            <a:ext cx="42481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Users\Lesa Rozmarek\Documents\My Dropbox\Real Estate Development\Semester Project\base images\whole foods ny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9063" y="1885950"/>
            <a:ext cx="42481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1620500" y="8439150"/>
            <a:ext cx="4203700" cy="744538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School Kids Photo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5572125" y="5054600"/>
            <a:ext cx="863600" cy="7921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84" charset="0"/>
              </a:rPr>
              <a:t>Effect of Site Rent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pitchFamily="84" charset="0"/>
            </a:endParaRPr>
          </a:p>
        </p:txBody>
      </p:sp>
      <p:sp>
        <p:nvSpPr>
          <p:cNvPr id="24579" name="Comment 3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</a:rPr>
              <a:t>ryan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84" charset="0"/>
              </a:rPr>
              <a:t>Grocery Economics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1353800" y="5943600"/>
            <a:ext cx="1005840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itchFamily="84" charset="0"/>
                <a:ea typeface="Arial" pitchFamily="84" charset="0"/>
                <a:cs typeface="Arial" pitchFamily="84" charset="0"/>
              </a:rPr>
              <a:t>An average performing single floor grocery store would not be sufficient to cover site rental costs.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itchFamily="84" charset="0"/>
                <a:ea typeface="Arial" pitchFamily="84" charset="0"/>
                <a:cs typeface="Arial" pitchFamily="84" charset="0"/>
              </a:rPr>
              <a:t>Grocery may be a strong component in a Mixed-use strategy.</a:t>
            </a:r>
          </a:p>
        </p:txBody>
      </p:sp>
      <p:graphicFrame>
        <p:nvGraphicFramePr>
          <p:cNvPr id="20509" name="Group 1053"/>
          <p:cNvGraphicFramePr>
            <a:graphicFrameLocks noGrp="1"/>
          </p:cNvGraphicFramePr>
          <p:nvPr/>
        </p:nvGraphicFramePr>
        <p:xfrm>
          <a:off x="11430000" y="1600200"/>
          <a:ext cx="10058400" cy="3522345"/>
        </p:xfrm>
        <a:graphic>
          <a:graphicData uri="http://schemas.openxmlformats.org/drawingml/2006/table">
            <a:tbl>
              <a:tblPr/>
              <a:tblGrid>
                <a:gridCol w="6096000"/>
                <a:gridCol w="3962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Weekly Sales per Sq.Ft.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11.77	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Sales per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Sq.Ft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612.04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Rent as percent of Sales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	3.18%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Sq.Ft. rental (Avg)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19.46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 Ft. Site Rent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25.00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530" name="Content Placeholder 2"/>
          <p:cNvSpPr>
            <a:spLocks/>
          </p:cNvSpPr>
          <p:nvPr/>
        </p:nvSpPr>
        <p:spPr bwMode="auto">
          <a:xfrm>
            <a:off x="2362200" y="76200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01" tIns="94051" rIns="188101" bIns="9405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Wingdings" pitchFamily="84" charset="2"/>
              <a:buNone/>
            </a:pPr>
            <a:r>
              <a:rPr lang="en-US" sz="3600"/>
              <a:t>Area of influence</a:t>
            </a:r>
          </a:p>
          <a:p>
            <a:pPr marL="457200" indent="-457200">
              <a:spcBef>
                <a:spcPct val="20000"/>
              </a:spcBef>
              <a:buFont typeface="Wingdings" pitchFamily="84" charset="2"/>
              <a:buChar char="§"/>
            </a:pPr>
            <a:endParaRPr lang="en-US" sz="3600"/>
          </a:p>
        </p:txBody>
      </p:sp>
      <p:pic>
        <p:nvPicPr>
          <p:cNvPr id="21531" name="Picture 3" descr="C:\Users\Lesa Rozmarek\Documents\My Dropbox\Real Estate Development\Semester Project\slides\presentation 1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89154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717</Words>
  <Application>Microsoft Office PowerPoint</Application>
  <PresentationFormat>Custom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Hudson’s Site</vt:lpstr>
      <vt:lpstr>Objectives</vt:lpstr>
      <vt:lpstr>Downtown Detroit</vt:lpstr>
      <vt:lpstr>Previous Presentation</vt:lpstr>
      <vt:lpstr>Sociographic Information</vt:lpstr>
      <vt:lpstr>Education Use</vt:lpstr>
      <vt:lpstr>1200 Woodward: Detroit’s only complete lifestyle development</vt:lpstr>
      <vt:lpstr>Effect of Site Rent</vt:lpstr>
      <vt:lpstr>Grocery Economics </vt:lpstr>
      <vt:lpstr>Residential Economics</vt:lpstr>
      <vt:lpstr>Creating the 100% Location</vt:lpstr>
      <vt:lpstr>Development  Direction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Lesa Rozmarek</cp:lastModifiedBy>
  <cp:revision>132</cp:revision>
  <dcterms:created xsi:type="dcterms:W3CDTF">2010-12-03T05:53:01Z</dcterms:created>
  <dcterms:modified xsi:type="dcterms:W3CDTF">2010-12-08T00:07:56Z</dcterms:modified>
</cp:coreProperties>
</file>