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0" r:id="rId5"/>
    <p:sldId id="258" r:id="rId6"/>
    <p:sldId id="262" r:id="rId7"/>
    <p:sldId id="259" r:id="rId8"/>
    <p:sldId id="263" r:id="rId9"/>
    <p:sldId id="266" r:id="rId10"/>
    <p:sldId id="267" r:id="rId11"/>
    <p:sldId id="261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C647-F563-4E57-B9D0-351C7D83A17B}" type="datetimeFigureOut">
              <a:rPr lang="en-US" smtClean="0"/>
              <a:t>11/17/2010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CAA17-820C-40ED-9DDA-F945C74516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C647-F563-4E57-B9D0-351C7D83A17B}" type="datetimeFigureOut">
              <a:rPr lang="en-US" smtClean="0"/>
              <a:t>11/17/2010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CAA17-820C-40ED-9DDA-F945C74516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C647-F563-4E57-B9D0-351C7D83A17B}" type="datetimeFigureOut">
              <a:rPr lang="en-US" smtClean="0"/>
              <a:t>11/17/2010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CAA17-820C-40ED-9DDA-F945C74516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C647-F563-4E57-B9D0-351C7D83A17B}" type="datetimeFigureOut">
              <a:rPr lang="en-US" smtClean="0"/>
              <a:t>11/17/2010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CAA17-820C-40ED-9DDA-F945C74516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C647-F563-4E57-B9D0-351C7D83A17B}" type="datetimeFigureOut">
              <a:rPr lang="en-US" smtClean="0"/>
              <a:t>11/17/2010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CAA17-820C-40ED-9DDA-F945C74516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C647-F563-4E57-B9D0-351C7D83A17B}" type="datetimeFigureOut">
              <a:rPr lang="en-US" smtClean="0"/>
              <a:t>11/17/2010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CAA17-820C-40ED-9DDA-F945C74516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C647-F563-4E57-B9D0-351C7D83A17B}" type="datetimeFigureOut">
              <a:rPr lang="en-US" smtClean="0"/>
              <a:t>11/17/2010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CAA17-820C-40ED-9DDA-F945C74516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C647-F563-4E57-B9D0-351C7D83A17B}" type="datetimeFigureOut">
              <a:rPr lang="en-US" smtClean="0"/>
              <a:t>11/17/2010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CAA17-820C-40ED-9DDA-F945C74516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C647-F563-4E57-B9D0-351C7D83A17B}" type="datetimeFigureOut">
              <a:rPr lang="en-US" smtClean="0"/>
              <a:t>11/17/2010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CAA17-820C-40ED-9DDA-F945C74516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C647-F563-4E57-B9D0-351C7D83A17B}" type="datetimeFigureOut">
              <a:rPr lang="en-US" smtClean="0"/>
              <a:t>11/17/2010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CAA17-820C-40ED-9DDA-F945C74516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C647-F563-4E57-B9D0-351C7D83A17B}" type="datetimeFigureOut">
              <a:rPr lang="en-US" smtClean="0"/>
              <a:t>11/17/2010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CAA17-820C-40ED-9DDA-F945C74516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3C647-F563-4E57-B9D0-351C7D83A17B}" type="datetimeFigureOut">
              <a:rPr lang="en-US" smtClean="0"/>
              <a:t>11/17/2010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CAA17-820C-40ED-9DDA-F945C74516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farm4.static.flickr.com/3502/3730424763_836a8ba0fb_z.jpg" TargetMode="External"/><Relationship Id="rId4" Type="http://schemas.openxmlformats.org/officeDocument/2006/relationships/hyperlink" Target="http://farm5.static.flickr.com/4074/4765979423_9d9cb314ac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://www.nyc.gov/html/dcp/html/supermarket/index.s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878443"/>
            <a:ext cx="38862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/>
              <a:t> </a:t>
            </a:r>
            <a:r>
              <a:rPr lang="en-US" sz="1600" u="sng" dirty="0" smtClean="0"/>
              <a:t>Grocery </a:t>
            </a:r>
            <a:r>
              <a:rPr lang="en-US" sz="1600" u="sng" dirty="0"/>
              <a:t>potentially offers the highest and best use</a:t>
            </a:r>
            <a:endParaRPr lang="en-US" sz="1600" dirty="0"/>
          </a:p>
          <a:p>
            <a:r>
              <a:rPr lang="en-US" sz="1600" dirty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Downtown </a:t>
            </a:r>
            <a:r>
              <a:rPr lang="en-US" sz="1600" dirty="0"/>
              <a:t>Detroit is highly underserved and demand is high.  </a:t>
            </a:r>
          </a:p>
          <a:p>
            <a:r>
              <a:rPr lang="en-US" sz="1600" dirty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This use works well in conjunction with the surrounding residential and commercial yet can function independently in this location, by also drawing users who are downtown oriented.  </a:t>
            </a:r>
          </a:p>
          <a:p>
            <a:r>
              <a:rPr lang="en-US" sz="1600" dirty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The demand of 125,000 </a:t>
            </a:r>
            <a:r>
              <a:rPr lang="en-US" sz="1600" dirty="0" err="1"/>
              <a:t>sqft</a:t>
            </a:r>
            <a:r>
              <a:rPr lang="en-US" sz="1600" dirty="0"/>
              <a:t> translates to roughly $38,000,000 in sales</a:t>
            </a:r>
          </a:p>
          <a:p>
            <a:r>
              <a:rPr lang="en-US" sz="1600" dirty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Major </a:t>
            </a:r>
            <a:r>
              <a:rPr lang="en-US" sz="1600" dirty="0"/>
              <a:t>chain can add vitality to the site and increase site value</a:t>
            </a:r>
          </a:p>
          <a:p>
            <a:r>
              <a:rPr lang="en-US" sz="1600" dirty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cost of developing a grocery store is substantially less than a luxury tower.</a:t>
            </a:r>
          </a:p>
          <a:p>
            <a:endParaRPr lang="en-US" dirty="0"/>
          </a:p>
        </p:txBody>
      </p:sp>
      <p:pic>
        <p:nvPicPr>
          <p:cNvPr id="4" name="Picture 8" descr="C:\Users\Lesa Rozmarek\Documents\My Dropbox\Real Estate Development\Semester Project\base images\whole foods ny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963" y="3276600"/>
            <a:ext cx="3708237" cy="2438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Highest and Best Use: Retail - Grocery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Lesa Rozmarek\Documents\My Dropbox\Real Estate Development\Semester Project\base images\hand-thumbs-up-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14400"/>
            <a:ext cx="1676400" cy="1676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-4114800" y="27432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http://farm5.static.flickr.com/4074/4765979423_9d9cb314ac.jpg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http://farm4.static.flickr.com/3502/3730424763_836a8ba0fb_z.jpg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4579" name="Picture 3" descr="C:\Users\Lesa Rozmarek\Documents\My Dropbox\Real Estate Development\Semester Project\base images\cat food ba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1066800"/>
            <a:ext cx="26416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sa Rozmarek\Documents\My Dropbox\Real Estate Development\Semester Project\slides\presentation 1\9.jpg"/>
          <p:cNvPicPr>
            <a:picLocks noChangeAspect="1" noChangeArrowheads="1"/>
          </p:cNvPicPr>
          <p:nvPr/>
        </p:nvPicPr>
        <p:blipFill>
          <a:blip r:embed="rId2" cstate="print"/>
          <a:srcRect t="29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" y="762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Housing - Rentals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Lesa Rozmarek\Documents\My Dropbox\Real Estate Development\Semester Project\slides\presentation 1\10.jpg"/>
          <p:cNvPicPr>
            <a:picLocks noChangeAspect="1" noChangeArrowheads="1"/>
          </p:cNvPicPr>
          <p:nvPr/>
        </p:nvPicPr>
        <p:blipFill>
          <a:blip r:embed="rId2" cstate="print"/>
          <a:srcRect l="17390" t="23996" r="19911" b="23623"/>
          <a:stretch>
            <a:fillRect/>
          </a:stretch>
        </p:blipFill>
        <p:spPr bwMode="auto">
          <a:xfrm>
            <a:off x="3124200" y="2971800"/>
            <a:ext cx="6019800" cy="3886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00800" y="64578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Retail - Grocery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AutoShape 5" descr="https://mail.google.com/mail/?ui=2&amp;ik=0b7a768be9&amp;view=att&amp;th=12c57c9692742819&amp;attid=0.1.3&amp;disp=emb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C:\Users\Lesa Rozmarek\Documents\My Dropbox\Real Estate Development\Semester Project\base images\trader jo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1462" y="0"/>
            <a:ext cx="3692538" cy="28273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4800" y="609600"/>
            <a:ext cx="2667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Economic Development Benefits of Supermarkets</a:t>
            </a: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The introduction of new neighborhood grocery stores increases property values, expands the city’s tax base and creates jobs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Full-line food stores are high-value magnets that attract complementary stores and services, creating opportunities for additional private sector investment.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New stores contribute to the physical revitalization of communities</a:t>
            </a:r>
          </a:p>
          <a:p>
            <a:pPr>
              <a:buFont typeface="Arial" pitchFamily="34" charset="0"/>
              <a:buChar char="•"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 addition, could support Detroit’s Fresh Food Access Initiative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6400800"/>
            <a:ext cx="441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hlinkClick r:id="rId4"/>
              </a:rPr>
              <a:t>http://www.nyc.gov/html/dcp/html/supermarket/index.shtml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1" name="Picture 9" descr="C:\Users\Lesa Rozmarek\Documents\My Dropbox\Real Estate Development\Semester Project\base images\moz-screenshot-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371600"/>
            <a:ext cx="2160895" cy="1447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124200" y="9144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Above: Closest Grocery Store to Site: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Harbortown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Market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0"/>
            <a:ext cx="213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Arial" pitchFamily="34" charset="0"/>
                <a:cs typeface="Arial" pitchFamily="34" charset="0"/>
              </a:rPr>
              <a:t>Right: Integrate Hipster friendly chain grocers to re-establish main-stream shopping into the City.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4686300" y="2857500"/>
            <a:ext cx="2514600" cy="24384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486400" y="56388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sa Rozmarek\Documents\My Dropbox\Real Estate Development\Semester Project\slides\presentation 1\3.jpg"/>
          <p:cNvPicPr>
            <a:picLocks noChangeAspect="1" noChangeArrowheads="1"/>
          </p:cNvPicPr>
          <p:nvPr/>
        </p:nvPicPr>
        <p:blipFill>
          <a:blip r:embed="rId2" cstate="print"/>
          <a:srcRect t="1127" b="11519"/>
          <a:stretch>
            <a:fillRect/>
          </a:stretch>
        </p:blipFill>
        <p:spPr bwMode="auto">
          <a:xfrm>
            <a:off x="0" y="228600"/>
            <a:ext cx="91440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057400"/>
            <a:ext cx="2590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u="sng" dirty="0">
                <a:latin typeface="Arial" pitchFamily="34" charset="0"/>
                <a:cs typeface="Arial" pitchFamily="34" charset="0"/>
              </a:rPr>
              <a:t>Hospitality is not the highest and best use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The quality of the hotel would need to be high to compete, driving the cost of construction up. 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Low occupancy rates do not support the income needed to sustain the project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Increased tourism could improve occupancy but that is not in the developers control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Though not incompatible, it is not the strongest use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00400" y="901779"/>
            <a:ext cx="25908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u="sng" dirty="0">
                <a:latin typeface="Arial" pitchFamily="34" charset="0"/>
                <a:cs typeface="Arial" pitchFamily="34" charset="0"/>
              </a:rPr>
              <a:t>Retail is not the highest and best use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Requires a critical mass to be successful and therefore drives the program to a vertical mall, such as Water Tower Place in Chicago 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A vertical mall is difficult to make successful due to the principles of serial vision and 100% locations discussed in seminar.  Retail on the first level is in keeping with the city’s vision and districting that is currently in place.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A mixed use is probably necessary to help offset expenses (include hotel or housing) 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1143000"/>
            <a:ext cx="2590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Office </a:t>
            </a:r>
            <a:r>
              <a:rPr lang="en-US" sz="1600" u="sng" dirty="0">
                <a:latin typeface="Arial" pitchFamily="34" charset="0"/>
                <a:cs typeface="Arial" pitchFamily="34" charset="0"/>
              </a:rPr>
              <a:t>is not the highest and best use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High vacancy rate and excess quality space does not support a demand for this use.  Mid-grade office stock has lower costs, but would be useless in the current and foreseeable market.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A headquarters store may be a successful endeavor as the developer could negotiate the deal up front.  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The best long-term development strategy is to work with the districts the city has in place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Highest and Best Use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 descr="C:\Users\Lesa Rozmarek\Documents\My Dropbox\Real Estate Development\Semester Project\base images\hand-thumbs-down-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533400"/>
            <a:ext cx="1600200" cy="1600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762000"/>
            <a:ext cx="45720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u="sng" dirty="0"/>
              <a:t>Residential potentially offers the highest and best use</a:t>
            </a:r>
            <a:endParaRPr lang="en-US" sz="1600" dirty="0"/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Detroit is full, very little vacancy, and there is the desire to live downtown by young, working professionals</a:t>
            </a:r>
          </a:p>
          <a:p>
            <a:r>
              <a:rPr lang="en-US" sz="1600" dirty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These young professionals who favor loft type living.  Simple finishes and open spaces are the appropriate design and can be more affordable to build</a:t>
            </a:r>
          </a:p>
          <a:p>
            <a:r>
              <a:rPr lang="en-US" sz="1600" dirty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All of the housing currently available are older renovated buildings.  Nothing currently offers the choice of a new space with more modern features designed for today’s lifestyle</a:t>
            </a:r>
          </a:p>
          <a:p>
            <a:r>
              <a:rPr lang="en-US" sz="1600" dirty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80,000 people work in downtown Detroit so there are potential future tenants.  Currently only 6000 people live in downtown Detroit</a:t>
            </a:r>
          </a:p>
          <a:p>
            <a:r>
              <a:rPr lang="en-US" sz="1600" dirty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Despite </a:t>
            </a:r>
            <a:r>
              <a:rPr lang="en-US" sz="1600" dirty="0"/>
              <a:t>the economy the occupancy rate has continued to grow until full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Highest and Best Use: Residential Apartment Rentals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Lesa Rozmarek\Documents\My Dropbox\Real Estate Development\Semester Project\base images\hand-thumbs-up-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85800"/>
            <a:ext cx="1676400" cy="1676400"/>
          </a:xfrm>
          <a:prstGeom prst="rect">
            <a:avLst/>
          </a:prstGeom>
          <a:noFill/>
        </p:spPr>
      </p:pic>
      <p:pic>
        <p:nvPicPr>
          <p:cNvPr id="23555" name="Picture 3" descr="C:\Users\Lesa Rozmarek\Documents\My Dropbox\Real Estate Development\Semester Project\base images\lmrhome-new.jpg"/>
          <p:cNvPicPr>
            <a:picLocks noChangeAspect="1" noChangeArrowheads="1"/>
          </p:cNvPicPr>
          <p:nvPr/>
        </p:nvPicPr>
        <p:blipFill>
          <a:blip r:embed="rId3" cstate="print"/>
          <a:srcRect l="67200" r="4000"/>
          <a:stretch>
            <a:fillRect/>
          </a:stretch>
        </p:blipFill>
        <p:spPr bwMode="auto">
          <a:xfrm>
            <a:off x="1447801" y="5105400"/>
            <a:ext cx="2286000" cy="1502833"/>
          </a:xfrm>
          <a:prstGeom prst="rect">
            <a:avLst/>
          </a:prstGeom>
          <a:noFill/>
        </p:spPr>
      </p:pic>
      <p:pic>
        <p:nvPicPr>
          <p:cNvPr id="10" name="Picture 3" descr="C:\Users\Lesa Rozmarek\Documents\My Dropbox\Real Estate Development\Semester Project\base images\lmrhome-new.jpg"/>
          <p:cNvPicPr>
            <a:picLocks noChangeAspect="1" noChangeArrowheads="1"/>
          </p:cNvPicPr>
          <p:nvPr/>
        </p:nvPicPr>
        <p:blipFill>
          <a:blip r:embed="rId3" cstate="print"/>
          <a:srcRect l="32000" r="34934"/>
          <a:stretch>
            <a:fillRect/>
          </a:stretch>
        </p:blipFill>
        <p:spPr bwMode="auto">
          <a:xfrm>
            <a:off x="-2362200" y="3352800"/>
            <a:ext cx="2362200" cy="1352550"/>
          </a:xfrm>
          <a:prstGeom prst="rect">
            <a:avLst/>
          </a:prstGeom>
          <a:noFill/>
        </p:spPr>
      </p:pic>
      <p:pic>
        <p:nvPicPr>
          <p:cNvPr id="23556" name="Picture 4" descr="C:\Users\Lesa Rozmarek\Documents\My Dropbox\Real Estate Development\Semester Project\base images\moz-screenshot-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438400"/>
            <a:ext cx="2321169" cy="2514600"/>
          </a:xfrm>
          <a:prstGeom prst="rect">
            <a:avLst/>
          </a:prstGeom>
          <a:noFill/>
        </p:spPr>
      </p:pic>
      <p:pic>
        <p:nvPicPr>
          <p:cNvPr id="23557" name="Picture 5" descr="C:\Users\Lesa Rozmarek\Documents\My Dropbox\Real Estate Development\Semester Project\base images\tracey peo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762000"/>
            <a:ext cx="22860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219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Lesa Rozmarek</dc:creator>
  <cp:lastModifiedBy>Lesa Rozmarek</cp:lastModifiedBy>
  <cp:revision>11</cp:revision>
  <dcterms:created xsi:type="dcterms:W3CDTF">2010-11-17T06:00:09Z</dcterms:created>
  <dcterms:modified xsi:type="dcterms:W3CDTF">2010-11-17T07:40:57Z</dcterms:modified>
</cp:coreProperties>
</file>