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40"/>
  </p:notesMasterIdLst>
  <p:sldIdLst>
    <p:sldId id="256" r:id="rId2"/>
    <p:sldId id="262" r:id="rId3"/>
    <p:sldId id="263" r:id="rId4"/>
    <p:sldId id="264" r:id="rId5"/>
    <p:sldId id="265" r:id="rId6"/>
    <p:sldId id="266" r:id="rId7"/>
    <p:sldId id="293" r:id="rId8"/>
    <p:sldId id="267" r:id="rId9"/>
    <p:sldId id="268" r:id="rId10"/>
    <p:sldId id="269" r:id="rId11"/>
    <p:sldId id="270" r:id="rId12"/>
    <p:sldId id="271" r:id="rId13"/>
    <p:sldId id="28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92" r:id="rId22"/>
    <p:sldId id="280" r:id="rId23"/>
    <p:sldId id="257" r:id="rId24"/>
    <p:sldId id="291" r:id="rId25"/>
    <p:sldId id="259" r:id="rId26"/>
    <p:sldId id="260" r:id="rId27"/>
    <p:sldId id="283" r:id="rId28"/>
    <p:sldId id="284" r:id="rId29"/>
    <p:sldId id="286" r:id="rId30"/>
    <p:sldId id="285" r:id="rId31"/>
    <p:sldId id="287" r:id="rId32"/>
    <p:sldId id="282" r:id="rId33"/>
    <p:sldId id="288" r:id="rId34"/>
    <p:sldId id="290" r:id="rId35"/>
    <p:sldId id="294" r:id="rId36"/>
    <p:sldId id="295" r:id="rId37"/>
    <p:sldId id="272" r:id="rId38"/>
    <p:sldId id="29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950" autoAdjust="0"/>
    <p:restoredTop sz="94652" autoAdjust="0"/>
  </p:normalViewPr>
  <p:slideViewPr>
    <p:cSldViewPr>
      <p:cViewPr varScale="1">
        <p:scale>
          <a:sx n="97" d="100"/>
          <a:sy n="97" d="100"/>
        </p:scale>
        <p:origin x="-57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0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otX val="40"/>
      <c:perspective val="30"/>
    </c:view3D>
    <c:plotArea>
      <c:layout>
        <c:manualLayout>
          <c:layoutTarget val="inner"/>
          <c:xMode val="edge"/>
          <c:yMode val="edge"/>
          <c:x val="5.5555555555555539E-2"/>
          <c:y val="5.0218722659667488E-4"/>
          <c:w val="0.8641975308641977"/>
          <c:h val="0.5180163312919215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chemeClr val="tx1"/>
              </a:solidFill>
            </c:spPr>
          </c:dPt>
          <c:dPt>
            <c:idx val="3"/>
            <c:spPr>
              <a:solidFill>
                <a:srgbClr val="0070C0"/>
              </a:solidFill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Clergy</c:v>
                </c:pt>
                <c:pt idx="1">
                  <c:v>Nobility</c:v>
                </c:pt>
                <c:pt idx="2">
                  <c:v>Bourgeoisie</c:v>
                </c:pt>
                <c:pt idx="3">
                  <c:v>Near Poverty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10000</c:v>
                </c:pt>
                <c:pt idx="1">
                  <c:v>5000</c:v>
                </c:pt>
                <c:pt idx="2">
                  <c:v>40000</c:v>
                </c:pt>
                <c:pt idx="3">
                  <c:v>600000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7.6746378924856626E-2"/>
          <c:y val="0.51111111111111107"/>
          <c:w val="0.7600870030135124"/>
          <c:h val="0.37827996500437455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800A0-5087-4723-95D7-5C803E1DDEB0}" type="datetimeFigureOut">
              <a:rPr lang="en-US" smtClean="0"/>
              <a:pPr/>
              <a:t>2/1/2010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78C92-4FFC-4A9E-AC66-B2306E3B8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78C92-4FFC-4A9E-AC66-B2306E3B8C7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489507-C3D3-4DDC-9BE1-908AC78BB018}" type="slidenum">
              <a:rPr lang="en-US"/>
              <a:pPr/>
              <a:t>14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C768C-3F01-44FA-944A-2D39EFBFBDB5}" type="slidenum">
              <a:rPr lang="en-US"/>
              <a:pPr/>
              <a:t>15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8CDEC-AE8D-4095-A2C9-EA081076B721}" type="slidenum">
              <a:rPr lang="en-US"/>
              <a:pPr/>
              <a:t>16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E116CC-601D-4A74-B417-95A3B21805BB}" type="slidenum">
              <a:rPr lang="en-US"/>
              <a:pPr/>
              <a:t>17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0C6A3-BD52-4446-B9C9-707C38D06065}" type="slidenum">
              <a:rPr lang="en-US"/>
              <a:pPr/>
              <a:t>18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005415-D890-4054-A184-6BFDDD27F7BA}" type="slidenum">
              <a:rPr lang="en-US"/>
              <a:pPr/>
              <a:t>19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491CB-71F2-403F-9A97-160DDA606E33}" type="slidenum">
              <a:rPr lang="en-US"/>
              <a:pPr/>
              <a:t>20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80741-191E-478C-BB28-DBBFCE28BED7}" type="slidenum">
              <a:rPr lang="en-US"/>
              <a:pPr/>
              <a:t>22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95400"/>
            <a:ext cx="1981200" cy="5562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79248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200000"/>
                  <a:shade val="30000"/>
                  <a:satMod val="11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396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1981200" y="2209800"/>
            <a:ext cx="59436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dirty="0" smtClean="0"/>
              <a:t>Flesh and Stone</a:t>
            </a:r>
            <a:br>
              <a:rPr kumimoji="0" lang="en-US" dirty="0" smtClean="0"/>
            </a:br>
            <a:r>
              <a:rPr kumimoji="0" lang="en-US" dirty="0" smtClean="0"/>
              <a:t>Chapters 7 – 8 – 9 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1981200" y="1005840"/>
            <a:ext cx="5943600" cy="1163812"/>
          </a:xfrm>
        </p:spPr>
        <p:txBody>
          <a:bodyPr tIns="0" rIns="45720" bIns="0" anchor="b">
            <a:norm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Christian Bell, Kimberly </a:t>
            </a:r>
            <a:r>
              <a:rPr kumimoji="0" lang="en-US" dirty="0" err="1" smtClean="0"/>
              <a:t>DeRoo</a:t>
            </a:r>
            <a:r>
              <a:rPr kumimoji="0" lang="en-US" dirty="0" smtClean="0"/>
              <a:t>, Ryan Grabow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D78E-16C1-4F6F-8F3A-E3CC80D7B622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981200" y="4114800"/>
            <a:ext cx="5943600" cy="762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5926-B422-41C6-9CB7-3D7FF20799E0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7154-787A-43D5-8E30-F088D06C5D34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219AD7-6DC0-4242-901A-30CDAA4D47EF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D33C1-23DA-42B4-B9EA-CB02CD9492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B68481-863A-4AE2-9B91-87479B32A174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A37C9E9-DD83-4CBB-9C73-CB082C588F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6C54D01-8C51-4252-B809-6BC097AC9045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853724F-CEC6-4261-B49D-5B5E744C91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9DC388-D571-4E25-992B-31CF2D6F00D8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3D27C2-8A4A-487C-B292-0B68D6EA23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99AF-139F-4EE8-990A-848F0F4E6F27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057400" y="1295400"/>
            <a:ext cx="7086600" cy="5562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914400"/>
            <a:ext cx="7467600" cy="3048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78E5-B546-46F3-86C6-C16BC0C2CA51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5BC7-B6EF-409E-A0CC-E13657A0723D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79248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200000"/>
                  <a:shade val="30000"/>
                  <a:satMod val="11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396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001000" y="0"/>
            <a:ext cx="11430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200000"/>
                  <a:shade val="30000"/>
                  <a:satMod val="11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396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27A4F-DFFC-4285-95E4-8058DB04E8CC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4CD7-99AE-4B98-AE78-31939B6F0E0F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2F38-336D-4530-B32C-E1F7D5A2E01A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E820-0426-46A3-8467-4E1952F71D01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C471B0A-F509-4196-8CA4-651429F5F56C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001000" y="0"/>
            <a:ext cx="11430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200000"/>
                  <a:shade val="30000"/>
                  <a:satMod val="11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396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3048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200000"/>
                  <a:shade val="30000"/>
                  <a:satMod val="11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396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r" defTabSz="914400" rtl="0" eaLnBrk="1" latinLnBrk="0" hangingPunct="1"/>
            <a:endParaRPr kumimoji="0"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295400"/>
            <a:ext cx="1981200" cy="5562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81000" y="0"/>
            <a:ext cx="75438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200000"/>
                  <a:shade val="30000"/>
                  <a:satMod val="11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396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62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19050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153400" y="0"/>
            <a:ext cx="990600" cy="228600"/>
          </a:xfrm>
          <a:prstGeom prst="rect">
            <a:avLst/>
          </a:prstGeom>
        </p:spPr>
        <p:txBody>
          <a:bodyPr vert="horz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EBF837A-E7B8-42D6-8A57-7EF309DEA0EE}" type="datetime1">
              <a:rPr lang="en-US" smtClean="0"/>
              <a:pPr/>
              <a:t>2/1/2010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382000" y="228600"/>
            <a:ext cx="762000" cy="2127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B3724C0-6947-448C-892E-56866F807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1125" indent="-111125" algn="l" rtl="0" eaLnBrk="1" latinLnBrk="0" hangingPunct="1">
        <a:spcBef>
          <a:spcPct val="20000"/>
        </a:spcBef>
        <a:buClr>
          <a:schemeClr val="bg1"/>
        </a:buClr>
        <a:buSzPct val="80000"/>
        <a:buFont typeface="Wingdings" pitchFamily="2" charset="2"/>
        <a:buChar char="§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30188" indent="-119063" algn="l" rtl="0" eaLnBrk="1" latinLnBrk="0" hangingPunct="1">
        <a:spcBef>
          <a:spcPct val="20000"/>
        </a:spcBef>
        <a:buClr>
          <a:schemeClr val="bg1"/>
        </a:buClr>
        <a:buSzPct val="90000"/>
        <a:buFont typeface="Wingdings" pitchFamily="2" charset="2"/>
        <a:buChar char="§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41313" indent="-111125" algn="l" rtl="0" eaLnBrk="1" latinLnBrk="0" hangingPunct="1">
        <a:spcBef>
          <a:spcPct val="20000"/>
        </a:spcBef>
        <a:buClr>
          <a:schemeClr val="bg1"/>
        </a:buClr>
        <a:buSzPct val="85000"/>
        <a:buFont typeface="Wingdings" pitchFamily="2" charset="2"/>
        <a:buChar char="§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01638" indent="-60325" algn="l" rtl="0" eaLnBrk="1" latinLnBrk="0" hangingPunct="1">
        <a:spcBef>
          <a:spcPct val="20000"/>
        </a:spcBef>
        <a:buClr>
          <a:schemeClr val="bg1"/>
        </a:buClr>
        <a:buSzPct val="90000"/>
        <a:buFont typeface="Wingdings" pitchFamily="2" charset="2"/>
        <a:buChar char="§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461963" indent="-60325" algn="l" rtl="0" eaLnBrk="1" latinLnBrk="0" hangingPunct="1">
        <a:spcBef>
          <a:spcPct val="20000"/>
        </a:spcBef>
        <a:buClr>
          <a:schemeClr val="bg1"/>
        </a:buClr>
        <a:buSzPct val="100000"/>
        <a:buFont typeface="Wingdings" pitchFamily="2" charset="2"/>
        <a:buChar char="§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realmofvenus.renaissanceitaly.net/library/drawers.htm" TargetMode="External"/><Relationship Id="rId13" Type="http://schemas.openxmlformats.org/officeDocument/2006/relationships/hyperlink" Target="http://www.kiddushinvenice.com/Sinagoga%20Tedesca.htm" TargetMode="External"/><Relationship Id="rId3" Type="http://schemas.openxmlformats.org/officeDocument/2006/relationships/hyperlink" Target="http://wapedia.mobi/en/John_Gilbert_(painter)" TargetMode="External"/><Relationship Id="rId7" Type="http://schemas.openxmlformats.org/officeDocument/2006/relationships/hyperlink" Target="http://www.flickr.com/photos/richardsennett/3965221695/" TargetMode="External"/><Relationship Id="rId12" Type="http://schemas.openxmlformats.org/officeDocument/2006/relationships/hyperlink" Target="http://www.sacred-destinations.com/italy/venice-jewish-museum.htm" TargetMode="External"/><Relationship Id="rId17" Type="http://schemas.openxmlformats.org/officeDocument/2006/relationships/hyperlink" Target="http://en.wikipedia.org/wiki/File:Women's_March_on_Versailles.jpg" TargetMode="External"/><Relationship Id="rId2" Type="http://schemas.openxmlformats.org/officeDocument/2006/relationships/hyperlink" Target="http://www.greenwichlibrary.org/blog/library_news/2009/09/bob-smith-returns-to-recount-merchant-of-venice.html" TargetMode="External"/><Relationship Id="rId16" Type="http://schemas.openxmlformats.org/officeDocument/2006/relationships/hyperlink" Target="http://www.executedtoday.com/2009/10/22/1789-baker-boulanger-francois-denis-lafayett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edarseed.com/pearl/myitaly2.html" TargetMode="External"/><Relationship Id="rId11" Type="http://schemas.openxmlformats.org/officeDocument/2006/relationships/hyperlink" Target="http://samgrubersjewishartmonuments.blogspot.com/2009/04/lecture-isjm-president-samuel-gruber-to.html" TargetMode="External"/><Relationship Id="rId5" Type="http://schemas.openxmlformats.org/officeDocument/2006/relationships/hyperlink" Target="http://flemishamerican.blogspot.com/" TargetMode="External"/><Relationship Id="rId15" Type="http://schemas.openxmlformats.org/officeDocument/2006/relationships/hyperlink" Target="http://de.wikipedia.org/wiki/Leone_da_Modena" TargetMode="External"/><Relationship Id="rId10" Type="http://schemas.openxmlformats.org/officeDocument/2006/relationships/hyperlink" Target="http://www.visit-venice-italy.com/art-painters/albrecht_durer_venice_italy.htm" TargetMode="External"/><Relationship Id="rId4" Type="http://schemas.openxmlformats.org/officeDocument/2006/relationships/hyperlink" Target="http://www.syropoulos.co.uk/ships.htm" TargetMode="External"/><Relationship Id="rId9" Type="http://schemas.openxmlformats.org/officeDocument/2006/relationships/hyperlink" Target="http://reference.canadaspace.com/search/Giovanni%20Giocondo/" TargetMode="External"/><Relationship Id="rId14" Type="http://schemas.openxmlformats.org/officeDocument/2006/relationships/hyperlink" Target="http://jhom.com/topics/choir/modena.htm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ysee.fr/elysee/root/bank/les_symboles_de_la_republique/maria2gd.jpg" TargetMode="External"/><Relationship Id="rId13" Type="http://schemas.openxmlformats.org/officeDocument/2006/relationships/hyperlink" Target="http://www.ipmart-forum.com/showthread.php?t=388768" TargetMode="External"/><Relationship Id="rId18" Type="http://schemas.openxmlformats.org/officeDocument/2006/relationships/hyperlink" Target="http://www.vidarholen.net/contents/junk/marat.html" TargetMode="External"/><Relationship Id="rId3" Type="http://schemas.openxmlformats.org/officeDocument/2006/relationships/hyperlink" Target="http://www.rjgeib.com/thoughts/french/french.html" TargetMode="External"/><Relationship Id="rId21" Type="http://schemas.openxmlformats.org/officeDocument/2006/relationships/hyperlink" Target="http://en.wikipedia.org/wiki/File:Jacques-Louis_David,_Le_Serment_des_Horaces.jpg" TargetMode="External"/><Relationship Id="rId7" Type="http://schemas.openxmlformats.org/officeDocument/2006/relationships/hyperlink" Target="http://chnm.gmu.edu/revolution/d/2/" TargetMode="External"/><Relationship Id="rId12" Type="http://schemas.openxmlformats.org/officeDocument/2006/relationships/hyperlink" Target="http://www.medievality.com/the-rack-torture.html" TargetMode="External"/><Relationship Id="rId17" Type="http://schemas.openxmlformats.org/officeDocument/2006/relationships/hyperlink" Target="http://www.georgeglazer.com/prints/law/monnetfontfede.html" TargetMode="External"/><Relationship Id="rId2" Type="http://schemas.openxmlformats.org/officeDocument/2006/relationships/hyperlink" Target="http://www.greenwichlibrary.org/blog/library_news/2009/09/bob-smith-returns-to-recount-merchant-of-venice.html" TargetMode="External"/><Relationship Id="rId16" Type="http://schemas.openxmlformats.org/officeDocument/2006/relationships/hyperlink" Target="http://architecture.desktopnexus.com/get/193979" TargetMode="External"/><Relationship Id="rId20" Type="http://schemas.openxmlformats.org/officeDocument/2006/relationships/hyperlink" Target="http://www.still-life-art.org/The-Death-of-Joseph-Bara-(1779-93)-30th-November-1793,-1883-large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a32.idata.over-blog.com/300x332/1/15/47/48/STOCK-PLUS/marianne.jpg" TargetMode="External"/><Relationship Id="rId11" Type="http://schemas.openxmlformats.org/officeDocument/2006/relationships/hyperlink" Target="http://www.bing.com/maps" TargetMode="External"/><Relationship Id="rId5" Type="http://schemas.openxmlformats.org/officeDocument/2006/relationships/hyperlink" Target="http://www.kunst-fuer-alle.de/english/art/artist/image/simon-louis-nach-boizot/11315/2/75499/the-french-republican,-engraved-by-a--clement/index.htm" TargetMode="External"/><Relationship Id="rId15" Type="http://schemas.openxmlformats.org/officeDocument/2006/relationships/hyperlink" Target="http://www.blastmilk.com/decollete/gallery/guillotine/guillotine19.jpg" TargetMode="External"/><Relationship Id="rId10" Type="http://schemas.openxmlformats.org/officeDocument/2006/relationships/hyperlink" Target="http://hanser.ceat.okstate.edu/4073%20pages/boullee3.htm" TargetMode="External"/><Relationship Id="rId19" Type="http://schemas.openxmlformats.org/officeDocument/2006/relationships/hyperlink" Target="http://www.paintingall.com/jacques-louis-david-the-death-of-bara.html" TargetMode="External"/><Relationship Id="rId4" Type="http://schemas.openxmlformats.org/officeDocument/2006/relationships/hyperlink" Target="http://en.wikipedia.org/wiki/Sans-culottes" TargetMode="External"/><Relationship Id="rId9" Type="http://schemas.openxmlformats.org/officeDocument/2006/relationships/hyperlink" Target="http://chnm.gmu.edu/revolution/d/37/" TargetMode="External"/><Relationship Id="rId14" Type="http://schemas.openxmlformats.org/officeDocument/2006/relationships/hyperlink" Target="http://astrologieklassisch.wordpress.com/2009/10/22/seriose-zeitung-fragt-wen-wurden-sie-zuerst-erschiesen-banker-oder-politike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Flesh and Stone</a:t>
            </a:r>
            <a:br>
              <a:rPr lang="en-US" dirty="0" smtClean="0"/>
            </a:br>
            <a:r>
              <a:rPr lang="en-US" dirty="0" smtClean="0"/>
              <a:t>Chapters  7 – 8 – 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Christian Bell, Kimberly </a:t>
            </a:r>
            <a:r>
              <a:rPr lang="en-US" dirty="0" err="1" smtClean="0"/>
              <a:t>DeRoo</a:t>
            </a:r>
            <a:r>
              <a:rPr lang="en-US" dirty="0" smtClean="0"/>
              <a:t>, Ryan Grabow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01000" y="0"/>
            <a:ext cx="11430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200000"/>
                  <a:shade val="30000"/>
                  <a:satMod val="11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396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81200" y="3657600"/>
            <a:ext cx="5943600" cy="1676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7: </a:t>
            </a:r>
            <a:r>
              <a:rPr lang="en-US" sz="2400" dirty="0" smtClean="0"/>
              <a:t>Fear of Touching </a:t>
            </a:r>
            <a:r>
              <a:rPr lang="en-US" sz="1800" dirty="0" smtClean="0"/>
              <a:t>– Venice (1500-1636)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8: </a:t>
            </a:r>
            <a:r>
              <a:rPr lang="en-US" sz="2400" dirty="0" smtClean="0"/>
              <a:t>Moving Bodies </a:t>
            </a:r>
            <a:r>
              <a:rPr lang="en-US" sz="1800" dirty="0" smtClean="0"/>
              <a:t>– Paris (1628-1789)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9: </a:t>
            </a:r>
            <a:r>
              <a:rPr lang="en-US" sz="2400" dirty="0" smtClean="0"/>
              <a:t>The Body Set Free </a:t>
            </a:r>
            <a:r>
              <a:rPr lang="en-US" sz="1800" dirty="0" smtClean="0"/>
              <a:t>– Paris (1789-1793)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57400" y="5998224"/>
            <a:ext cx="5791200" cy="1588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2157154" y="623321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1500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438400" y="5867400"/>
            <a:ext cx="5029200" cy="263236"/>
            <a:chOff x="2286000" y="5867400"/>
            <a:chExt cx="5029200" cy="263236"/>
          </a:xfrm>
        </p:grpSpPr>
        <p:cxnSp>
          <p:nvCxnSpPr>
            <p:cNvPr id="16" name="Straight Connector 15"/>
            <p:cNvCxnSpPr/>
            <p:nvPr/>
          </p:nvCxnSpPr>
          <p:spPr>
            <a:xfrm rot="5400000">
              <a:off x="26289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30480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4671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154382" y="5999018"/>
              <a:ext cx="263236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830782" y="5999018"/>
              <a:ext cx="263236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59817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64008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68199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7183582" y="5999018"/>
              <a:ext cx="263236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43053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47244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143500" y="5999018"/>
              <a:ext cx="1524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507182" y="5999018"/>
              <a:ext cx="263236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 rot="16200000">
            <a:off x="3825183" y="623321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1600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5501583" y="623321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1700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7177983" y="623321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1800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34936" y="5347855"/>
            <a:ext cx="2209800" cy="152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520044" y="5562600"/>
            <a:ext cx="2795156" cy="152400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315200" y="5715000"/>
            <a:ext cx="45719" cy="177800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Jewish Ghetto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1981200" cy="4525963"/>
          </a:xfrm>
        </p:spPr>
        <p:txBody>
          <a:bodyPr>
            <a:noAutofit/>
          </a:bodyPr>
          <a:lstStyle/>
          <a:p>
            <a:r>
              <a:rPr lang="en-US" sz="1800" dirty="0" smtClean="0"/>
              <a:t>3 Ghettos :</a:t>
            </a:r>
            <a:br>
              <a:rPr lang="en-US" sz="1800" dirty="0" smtClean="0"/>
            </a:br>
            <a:r>
              <a:rPr lang="en-US" sz="1600" dirty="0" smtClean="0"/>
              <a:t>1-Nuovo</a:t>
            </a:r>
            <a:br>
              <a:rPr lang="en-US" sz="1600" dirty="0" smtClean="0"/>
            </a:br>
            <a:r>
              <a:rPr lang="en-US" sz="1600" dirty="0" smtClean="0"/>
              <a:t>2-Vecchio</a:t>
            </a:r>
            <a:br>
              <a:rPr lang="en-US" sz="1600" dirty="0" smtClean="0"/>
            </a:br>
            <a:r>
              <a:rPr lang="en-US" sz="1600" dirty="0" smtClean="0"/>
              <a:t>3-Nuovissimo</a:t>
            </a:r>
          </a:p>
          <a:p>
            <a:endParaRPr lang="en-US" sz="1800" dirty="0" smtClean="0"/>
          </a:p>
          <a:p>
            <a:r>
              <a:rPr lang="en-US" sz="1800" dirty="0" smtClean="0"/>
              <a:t>Day </a:t>
            </a:r>
            <a:r>
              <a:rPr lang="en-US" sz="1600" dirty="0" smtClean="0"/>
              <a:t>– Open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Night </a:t>
            </a:r>
            <a:r>
              <a:rPr lang="en-US" sz="1600" dirty="0" smtClean="0"/>
              <a:t>- Locked </a:t>
            </a:r>
            <a:endParaRPr lang="en-US" sz="1400" dirty="0" smtClean="0"/>
          </a:p>
          <a:p>
            <a:endParaRPr lang="en-US" sz="1800" dirty="0" smtClean="0"/>
          </a:p>
          <a:p>
            <a:r>
              <a:rPr lang="en-US" sz="1800" dirty="0" smtClean="0"/>
              <a:t>Christian view: </a:t>
            </a:r>
            <a:br>
              <a:rPr lang="en-US" sz="1800" dirty="0" smtClean="0"/>
            </a:br>
            <a:r>
              <a:rPr lang="en-US" sz="1600" dirty="0" smtClean="0"/>
              <a:t>-crime </a:t>
            </a:r>
            <a:br>
              <a:rPr lang="en-US" sz="1600" dirty="0" smtClean="0"/>
            </a:br>
            <a:r>
              <a:rPr lang="en-US" sz="1600" dirty="0" smtClean="0"/>
              <a:t>-self mutilation</a:t>
            </a:r>
          </a:p>
          <a:p>
            <a:endParaRPr lang="en-US" sz="1800" dirty="0" smtClean="0"/>
          </a:p>
          <a:p>
            <a:r>
              <a:rPr lang="en-US" sz="1800" dirty="0" smtClean="0"/>
              <a:t>Oppression a way of life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0"/>
            <a:ext cx="3396589" cy="5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enic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4038600"/>
            <a:ext cx="3657600" cy="2332703"/>
          </a:xfrm>
          <a:prstGeom prst="rect">
            <a:avLst/>
          </a:prstGeom>
        </p:spPr>
      </p:pic>
      <p:pic>
        <p:nvPicPr>
          <p:cNvPr id="7" name="Picture 6" descr="Gh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1295400"/>
            <a:ext cx="3657600" cy="2705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6200" y="1752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05800" y="2209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91632" y="4485968"/>
            <a:ext cx="2286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7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Synagogue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1981200" cy="5029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Allowed in Ghetto</a:t>
            </a:r>
          </a:p>
          <a:p>
            <a:endParaRPr lang="en-US" sz="1800" dirty="0" smtClean="0"/>
          </a:p>
          <a:p>
            <a:r>
              <a:rPr lang="en-US" sz="1800" dirty="0" smtClean="0"/>
              <a:t>Prohibited human imagery</a:t>
            </a:r>
          </a:p>
          <a:p>
            <a:endParaRPr lang="en-US" sz="1800" dirty="0" smtClean="0"/>
          </a:p>
          <a:p>
            <a:r>
              <a:rPr lang="en-US" sz="1800" dirty="0" smtClean="0"/>
              <a:t>Separate male and female bodies</a:t>
            </a:r>
          </a:p>
          <a:p>
            <a:endParaRPr lang="en-US" sz="1800" dirty="0" smtClean="0"/>
          </a:p>
          <a:p>
            <a:r>
              <a:rPr lang="en-US" sz="1800" dirty="0" smtClean="0"/>
              <a:t>Would have confirmed Christian stereotypes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447800"/>
            <a:ext cx="3948112" cy="467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09800" y="5934670"/>
            <a:ext cx="662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 smtClean="0"/>
              <a:t>Qadosh</a:t>
            </a:r>
            <a:r>
              <a:rPr lang="en-US" dirty="0" smtClean="0"/>
              <a:t>: </a:t>
            </a:r>
          </a:p>
          <a:p>
            <a:pPr>
              <a:buNone/>
            </a:pPr>
            <a:r>
              <a:rPr lang="en-US" dirty="0" smtClean="0"/>
              <a:t>Biblical translation – separate or separated, more consequential meaning encompasses holiness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7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0"/>
            <a:ext cx="6324600" cy="557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Leon Modena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524000"/>
            <a:ext cx="1981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Christians came to listen 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3000" dirty="0" smtClean="0">
                <a:sym typeface="Wingdings"/>
              </a:rPr>
              <a:t> </a:t>
            </a:r>
            <a:r>
              <a:rPr lang="en-US" sz="2400" dirty="0" smtClean="0"/>
              <a:t>Protection </a:t>
            </a:r>
            <a:br>
              <a:rPr lang="en-US" sz="2400" dirty="0" smtClean="0"/>
            </a:br>
            <a:r>
              <a:rPr lang="en-US" sz="3000" dirty="0" smtClean="0">
                <a:sym typeface="Wingdings"/>
              </a:rPr>
              <a:t></a:t>
            </a:r>
            <a:r>
              <a:rPr lang="en-US" sz="2400" dirty="0" smtClean="0">
                <a:sym typeface="Wingdings"/>
              </a:rPr>
              <a:t> R</a:t>
            </a:r>
            <a:r>
              <a:rPr lang="en-US" sz="2400" dirty="0" smtClean="0"/>
              <a:t>epression</a:t>
            </a:r>
          </a:p>
          <a:p>
            <a:endParaRPr lang="en-US" sz="2400" dirty="0" smtClean="0"/>
          </a:p>
          <a:p>
            <a:r>
              <a:rPr lang="en-US" sz="2400" dirty="0" smtClean="0"/>
              <a:t>Limits in value from  Christians</a:t>
            </a:r>
          </a:p>
          <a:p>
            <a:endParaRPr lang="en-US" sz="2400" dirty="0" smtClean="0"/>
          </a:p>
          <a:p>
            <a:pPr>
              <a:buNone/>
            </a:pPr>
            <a:r>
              <a:rPr lang="en-US" sz="3000" dirty="0" smtClean="0">
                <a:sym typeface="Wingdings"/>
              </a:rPr>
              <a:t>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/>
              <a:t>Religious profiling</a:t>
            </a:r>
            <a:endParaRPr lang="en-US" sz="2400" dirty="0"/>
          </a:p>
        </p:txBody>
      </p:sp>
      <p:pic>
        <p:nvPicPr>
          <p:cNvPr id="7" name="Picture 6" descr="Leon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7200" y="0"/>
            <a:ext cx="938592" cy="1245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 Three</a:t>
            </a:r>
            <a:br>
              <a:rPr lang="en-US" dirty="0" smtClean="0"/>
            </a:br>
            <a:r>
              <a:rPr lang="en-US" dirty="0" smtClean="0"/>
              <a:t>Arteries and Veins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81200" y="3581400"/>
            <a:ext cx="5943600" cy="76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Paris of the Enlightenment</a:t>
            </a:r>
          </a:p>
          <a:p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001000" y="0"/>
            <a:ext cx="11430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200000"/>
                  <a:shade val="30000"/>
                  <a:satMod val="115000"/>
                </a:schemeClr>
              </a:gs>
              <a:gs pos="50000">
                <a:schemeClr val="bg1">
                  <a:tint val="80000"/>
                  <a:satMod val="200000"/>
                  <a:shade val="67500"/>
                  <a:satMod val="115000"/>
                </a:schemeClr>
              </a:gs>
              <a:gs pos="100000">
                <a:schemeClr val="bg1">
                  <a:tint val="80000"/>
                  <a:satMod val="20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396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marL="0" algn="l" defTabSz="914400" rtl="0" eaLnBrk="1" latinLnBrk="0" hangingPunct="1"/>
            <a:endParaRPr kumimoji="0"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Chapter Eight: Moving Bodies</a:t>
            </a:r>
            <a:endParaRPr lang="en-US" dirty="0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4114800" cy="4953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Key Points:</a:t>
            </a:r>
          </a:p>
          <a:p>
            <a:endParaRPr lang="en-US" dirty="0" smtClean="0"/>
          </a:p>
          <a:p>
            <a:r>
              <a:rPr lang="en-US" sz="1800" dirty="0" smtClean="0"/>
              <a:t>William Harvey’s Revolution</a:t>
            </a:r>
          </a:p>
          <a:p>
            <a:pPr lvl="1"/>
            <a:r>
              <a:rPr lang="en-US" sz="1600" dirty="0" smtClean="0"/>
              <a:t>Blood pulses and the nervous system</a:t>
            </a:r>
          </a:p>
          <a:p>
            <a:pPr lvl="1"/>
            <a:r>
              <a:rPr lang="en-US" sz="1600" dirty="0" smtClean="0"/>
              <a:t>City breathes like the body</a:t>
            </a:r>
          </a:p>
          <a:p>
            <a:pPr lvl="1"/>
            <a:r>
              <a:rPr lang="en-US" sz="1600" dirty="0" smtClean="0"/>
              <a:t>Circulatory city</a:t>
            </a:r>
          </a:p>
          <a:p>
            <a:pPr lvl="1"/>
            <a:endParaRPr lang="en-US" dirty="0" smtClean="0"/>
          </a:p>
          <a:p>
            <a:r>
              <a:rPr lang="en-US" sz="1800" dirty="0" smtClean="0"/>
              <a:t>The Mobile Individual</a:t>
            </a:r>
          </a:p>
          <a:p>
            <a:pPr lvl="1"/>
            <a:r>
              <a:rPr lang="en-US" sz="1600" dirty="0" smtClean="0"/>
              <a:t>The Great Transformation</a:t>
            </a:r>
          </a:p>
          <a:p>
            <a:pPr lvl="1"/>
            <a:r>
              <a:rPr lang="en-US" sz="1600" dirty="0" smtClean="0"/>
              <a:t>The Wealth of Nations</a:t>
            </a:r>
          </a:p>
          <a:p>
            <a:pPr lvl="1"/>
            <a:r>
              <a:rPr lang="en-US" sz="1600" dirty="0" smtClean="0"/>
              <a:t>Goethe flees south</a:t>
            </a:r>
          </a:p>
          <a:p>
            <a:pPr lvl="1"/>
            <a:endParaRPr lang="en-US" dirty="0" smtClean="0"/>
          </a:p>
          <a:p>
            <a:r>
              <a:rPr lang="en-US" sz="1800" dirty="0" smtClean="0"/>
              <a:t>The Crowd Moves</a:t>
            </a:r>
          </a:p>
          <a:p>
            <a:pPr lvl="1"/>
            <a:r>
              <a:rPr lang="en-US" sz="1600" dirty="0" err="1" smtClean="0"/>
              <a:t>Galeries</a:t>
            </a:r>
            <a:r>
              <a:rPr lang="en-US" sz="1600" dirty="0" smtClean="0"/>
              <a:t> du </a:t>
            </a:r>
            <a:r>
              <a:rPr lang="en-US" sz="1600" dirty="0" err="1" smtClean="0"/>
              <a:t>Palais</a:t>
            </a:r>
            <a:r>
              <a:rPr lang="en-US" sz="1600" dirty="0" smtClean="0"/>
              <a:t>-Royal</a:t>
            </a:r>
          </a:p>
          <a:p>
            <a:pPr lvl="1"/>
            <a:r>
              <a:rPr lang="en-US" sz="1600" dirty="0" smtClean="0"/>
              <a:t>The Great Bread Riot</a:t>
            </a:r>
          </a:p>
          <a:p>
            <a:pPr lvl="1"/>
            <a:r>
              <a:rPr lang="en-US" sz="1600" dirty="0" smtClean="0"/>
              <a:t>Urban crowd movement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8 / </a:t>
            </a:r>
            <a:fld id="{1A2D33C1-23DA-42B4-B9EA-CB02CD94926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57200" y="914400"/>
            <a:ext cx="7467600" cy="30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19812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Process of blood and heart circulation.</a:t>
            </a:r>
          </a:p>
          <a:p>
            <a:endParaRPr lang="en-US" dirty="0" smtClean="0"/>
          </a:p>
          <a:p>
            <a:r>
              <a:rPr lang="en-US" dirty="0" smtClean="0"/>
              <a:t>Scientific understanding of the body; </a:t>
            </a:r>
          </a:p>
          <a:p>
            <a:pPr lvl="1"/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healthy state</a:t>
            </a:r>
          </a:p>
          <a:p>
            <a:pPr lvl="1"/>
            <a:r>
              <a:rPr lang="en-US" dirty="0" smtClean="0"/>
              <a:t>relation to the soul</a:t>
            </a:r>
          </a:p>
          <a:p>
            <a:endParaRPr lang="en-US" dirty="0" smtClean="0"/>
          </a:p>
          <a:p>
            <a:r>
              <a:rPr lang="en-US" dirty="0" smtClean="0"/>
              <a:t>Relates circulation to urban planning.</a:t>
            </a:r>
          </a:p>
          <a:p>
            <a:endParaRPr lang="en-US" dirty="0" smtClean="0"/>
          </a:p>
          <a:p>
            <a:r>
              <a:rPr lang="en-US" dirty="0" smtClean="0"/>
              <a:t>Circulation heats blood vs. Heat causing blood to circulate.</a:t>
            </a:r>
          </a:p>
          <a:p>
            <a:endParaRPr lang="en-US" dirty="0"/>
          </a:p>
        </p:txBody>
      </p:sp>
      <p:pic>
        <p:nvPicPr>
          <p:cNvPr id="2061" name="Picture 13" descr="ipc00122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0" y="2529681"/>
            <a:ext cx="2540000" cy="2667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C9E9-DD83-4CBB-9C73-CB082C588F1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63" name="Picture 15" descr="019852403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5349" y="1295400"/>
            <a:ext cx="532945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Moving Bodies</a:t>
            </a:r>
            <a:endParaRPr lang="en-US" dirty="0"/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57200" y="914400"/>
            <a:ext cx="7467600" cy="30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William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Harvey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karlsruhe-pla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>
          <a:xfrm>
            <a:off x="5527514" y="1295400"/>
            <a:ext cx="3616486" cy="2460426"/>
          </a:xfrm>
          <a:noFill/>
          <a:ln/>
        </p:spPr>
      </p:pic>
      <p:pic>
        <p:nvPicPr>
          <p:cNvPr id="18445" name="Picture 13" descr="image 0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10000" contrast="20000"/>
          </a:blip>
          <a:srcRect t="2841"/>
          <a:stretch>
            <a:fillRect/>
          </a:stretch>
        </p:blipFill>
        <p:spPr>
          <a:xfrm>
            <a:off x="5541809" y="3932903"/>
            <a:ext cx="3602191" cy="2462212"/>
          </a:xfrm>
          <a:noFill/>
          <a:ln/>
        </p:spPr>
      </p:pic>
      <p:pic>
        <p:nvPicPr>
          <p:cNvPr id="18449" name="Picture 17" descr="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lum bright="10000" contrast="20000"/>
          </a:blip>
          <a:srcRect l="2975"/>
          <a:stretch>
            <a:fillRect/>
          </a:stretch>
        </p:blipFill>
        <p:spPr>
          <a:xfrm>
            <a:off x="2057400" y="1295400"/>
            <a:ext cx="3328811" cy="5094171"/>
          </a:xfrm>
          <a:noFill/>
          <a:ln/>
        </p:spPr>
      </p:pic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1600200"/>
            <a:ext cx="1981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Streets as planned circulation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endParaRPr lang="en-US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Artery’s and veins applied to streets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endParaRPr lang="en-US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/>
              <a:t>City breathes like a body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152400"/>
            <a:ext cx="6324600" cy="762000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City Breathes	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457200" y="914400"/>
            <a:ext cx="7467600" cy="30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Blood Circulation vs.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Urban Cities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1981200" cy="4525963"/>
          </a:xfrm>
        </p:spPr>
        <p:txBody>
          <a:bodyPr/>
          <a:lstStyle/>
          <a:p>
            <a:r>
              <a:rPr lang="en-US" sz="1800" dirty="0"/>
              <a:t>Circulation applied to D.C</a:t>
            </a:r>
          </a:p>
          <a:p>
            <a:endParaRPr lang="en-US" sz="1800" dirty="0"/>
          </a:p>
          <a:p>
            <a:r>
              <a:rPr lang="en-US" sz="1800" dirty="0"/>
              <a:t>Avoid crisis of circulation</a:t>
            </a:r>
          </a:p>
          <a:p>
            <a:endParaRPr lang="en-US" sz="1800" dirty="0"/>
          </a:p>
          <a:p>
            <a:r>
              <a:rPr lang="en-US" sz="1800" dirty="0"/>
              <a:t>State of movement</a:t>
            </a:r>
          </a:p>
          <a:p>
            <a:pPr lvl="1"/>
            <a:r>
              <a:rPr lang="en-US" sz="1600" dirty="0"/>
              <a:t>Air</a:t>
            </a:r>
          </a:p>
          <a:p>
            <a:pPr lvl="1"/>
            <a:r>
              <a:rPr lang="en-US" sz="1600" dirty="0"/>
              <a:t>Water</a:t>
            </a:r>
          </a:p>
          <a:p>
            <a:pPr lvl="1"/>
            <a:r>
              <a:rPr lang="en-US" sz="1600" dirty="0"/>
              <a:t>Waste</a:t>
            </a:r>
          </a:p>
        </p:txBody>
      </p:sp>
      <p:pic>
        <p:nvPicPr>
          <p:cNvPr id="20485" name="Picture 5" descr="image 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0000" contrast="30000"/>
          </a:blip>
          <a:srcRect t="2499" r="1894"/>
          <a:stretch>
            <a:fillRect/>
          </a:stretch>
        </p:blipFill>
        <p:spPr>
          <a:xfrm>
            <a:off x="2057399" y="1295400"/>
            <a:ext cx="7064997" cy="5029200"/>
          </a:xfrm>
          <a:noFill/>
          <a:ln/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6324600" cy="762000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Moving Bodies	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57200" y="914400"/>
            <a:ext cx="7467600" cy="30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Washington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D.C.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L’Enfant’s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1981200" cy="4525963"/>
          </a:xfrm>
        </p:spPr>
        <p:txBody>
          <a:bodyPr/>
          <a:lstStyle/>
          <a:p>
            <a:r>
              <a:rPr lang="en-US" sz="1800" dirty="0"/>
              <a:t>Importance of</a:t>
            </a:r>
          </a:p>
          <a:p>
            <a:pPr>
              <a:buFontTx/>
              <a:buNone/>
            </a:pPr>
            <a:r>
              <a:rPr lang="en-US" sz="1800" dirty="0"/>
              <a:t>	Central Lung</a:t>
            </a:r>
          </a:p>
          <a:p>
            <a:endParaRPr lang="en-US" sz="1800" dirty="0"/>
          </a:p>
          <a:p>
            <a:r>
              <a:rPr lang="en-US" sz="1800" dirty="0"/>
              <a:t>Boundless</a:t>
            </a:r>
          </a:p>
          <a:p>
            <a:pPr>
              <a:buFontTx/>
              <a:buNone/>
            </a:pPr>
            <a:r>
              <a:rPr lang="en-US" sz="1800" dirty="0"/>
              <a:t>	Gardens</a:t>
            </a:r>
          </a:p>
        </p:txBody>
      </p:sp>
      <p:pic>
        <p:nvPicPr>
          <p:cNvPr id="25605" name="Picture 5" descr="image 0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10000" contrast="40000"/>
          </a:blip>
          <a:stretch>
            <a:fillRect/>
          </a:stretch>
        </p:blipFill>
        <p:spPr>
          <a:xfrm>
            <a:off x="2057400" y="1295401"/>
            <a:ext cx="4038600" cy="2776538"/>
          </a:xfrm>
          <a:noFill/>
          <a:ln/>
        </p:spPr>
      </p:pic>
      <p:pic>
        <p:nvPicPr>
          <p:cNvPr id="25609" name="Picture 9" descr="image 0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10000" contrast="40000"/>
          </a:blip>
          <a:stretch>
            <a:fillRect/>
          </a:stretch>
        </p:blipFill>
        <p:spPr>
          <a:xfrm>
            <a:off x="5105400" y="4081461"/>
            <a:ext cx="4038600" cy="2776538"/>
          </a:xfrm>
          <a:noFill/>
          <a:ln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27C2-8A4A-487C-B292-0B68D6EA235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52400"/>
            <a:ext cx="6324600" cy="762000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City Breathes	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57200" y="914400"/>
            <a:ext cx="7467600" cy="30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Site Plan for Place Louis XV, Paris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70037"/>
            <a:ext cx="1981200" cy="4525963"/>
          </a:xfrm>
        </p:spPr>
        <p:txBody>
          <a:bodyPr/>
          <a:lstStyle/>
          <a:p>
            <a:r>
              <a:rPr lang="en-US" sz="1800" dirty="0" smtClean="0"/>
              <a:t>Connect each part of the city</a:t>
            </a:r>
          </a:p>
          <a:p>
            <a:endParaRPr lang="en-US" sz="1800" dirty="0" smtClean="0"/>
          </a:p>
          <a:p>
            <a:r>
              <a:rPr lang="en-US" sz="1800" dirty="0" smtClean="0"/>
              <a:t>Citizens breathe free</a:t>
            </a:r>
            <a:endParaRPr lang="en-US" sz="1800" dirty="0"/>
          </a:p>
        </p:txBody>
      </p:sp>
      <p:pic>
        <p:nvPicPr>
          <p:cNvPr id="22536" name="Picture 8" descr="image 00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10000" contrast="10000"/>
          </a:blip>
          <a:srcRect l="1953" t="20743"/>
          <a:stretch>
            <a:fillRect/>
          </a:stretch>
        </p:blipFill>
        <p:spPr>
          <a:xfrm>
            <a:off x="4553706" y="4191000"/>
            <a:ext cx="4590294" cy="2667000"/>
          </a:xfrm>
          <a:noFill/>
          <a:ln/>
        </p:spPr>
      </p:pic>
      <p:pic>
        <p:nvPicPr>
          <p:cNvPr id="22533" name="Picture 5" descr="image 0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2057400" y="1295400"/>
            <a:ext cx="4598894" cy="2895600"/>
          </a:xfrm>
          <a:noFill/>
          <a:ln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27C2-8A4A-487C-B292-0B68D6EA235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52400"/>
            <a:ext cx="6324600" cy="762000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City Breathes	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57200" y="914400"/>
            <a:ext cx="7467600" cy="30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Site Plan for Place Louis XV, Paris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Chapter 7: Fear of Touching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7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57200" y="914400"/>
            <a:ext cx="7467600" cy="30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1600" dirty="0" smtClean="0"/>
              <a:t>The Jewish Ghetto in Renaissance Venice 1500-1636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09800" y="1371600"/>
            <a:ext cx="6477000" cy="5105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Points: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Venetian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Trade Market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0188" marR="0" lvl="1" indent="-119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Venetian Courtesan</a:t>
            </a:r>
          </a:p>
          <a:p>
            <a:pPr marL="230188" marR="0" lvl="1" indent="-119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Jewish Ghettos</a:t>
            </a:r>
          </a:p>
          <a:p>
            <a:pPr marL="230188" marR="0" lvl="1" indent="-119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90000"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0188" marR="0" lvl="1" indent="-1190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90000"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1981200" cy="5105400"/>
          </a:xfrm>
        </p:spPr>
        <p:txBody>
          <a:bodyPr/>
          <a:lstStyle/>
          <a:p>
            <a:r>
              <a:rPr lang="en-US" sz="1800" dirty="0"/>
              <a:t>Time Square of Paris</a:t>
            </a:r>
          </a:p>
          <a:p>
            <a:endParaRPr lang="en-US" sz="1800" dirty="0"/>
          </a:p>
          <a:p>
            <a:r>
              <a:rPr lang="en-US" sz="1800" dirty="0"/>
              <a:t>Urban economy</a:t>
            </a:r>
          </a:p>
          <a:p>
            <a:endParaRPr lang="en-US" sz="1800" dirty="0"/>
          </a:p>
          <a:p>
            <a:r>
              <a:rPr lang="en-US" sz="1800" dirty="0"/>
              <a:t>Market Place</a:t>
            </a:r>
          </a:p>
        </p:txBody>
      </p:sp>
      <p:pic>
        <p:nvPicPr>
          <p:cNvPr id="29701" name="Picture 5" descr="Palais-Royal186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057399" y="1295400"/>
            <a:ext cx="4876801" cy="2933414"/>
          </a:xfrm>
          <a:noFill/>
          <a:ln/>
        </p:spPr>
      </p:pic>
      <p:pic>
        <p:nvPicPr>
          <p:cNvPr id="29705" name="Picture 9" descr="gallery_palais_royal_164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876800" y="3892968"/>
            <a:ext cx="4267200" cy="2965031"/>
          </a:xfrm>
          <a:noFill/>
          <a:ln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27C2-8A4A-487C-B292-0B68D6EA235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52400"/>
            <a:ext cx="6324600" cy="762000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Moving Bodies	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57200" y="914400"/>
            <a:ext cx="7467600" cy="30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Galeries</a:t>
            </a:r>
            <a:r>
              <a:rPr lang="en-US" sz="1600" noProof="0" dirty="0" smtClean="0"/>
              <a:t> du </a:t>
            </a:r>
            <a:r>
              <a:rPr lang="en-US" sz="1600" noProof="0" dirty="0" err="1" smtClean="0"/>
              <a:t>Palais</a:t>
            </a:r>
            <a:r>
              <a:rPr lang="en-US" sz="1600" noProof="0" dirty="0" smtClean="0"/>
              <a:t>-Royal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Paris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Great Bread Riot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1600200"/>
            <a:ext cx="1981200" cy="4525963"/>
          </a:xfrm>
        </p:spPr>
        <p:txBody>
          <a:bodyPr/>
          <a:lstStyle/>
          <a:p>
            <a:r>
              <a:rPr lang="en-US" dirty="0" smtClean="0"/>
              <a:t>Begins:</a:t>
            </a:r>
          </a:p>
          <a:p>
            <a:pPr lvl="1"/>
            <a:r>
              <a:rPr lang="en-US" dirty="0" smtClean="0"/>
              <a:t>Saint-Antoine</a:t>
            </a:r>
          </a:p>
          <a:p>
            <a:pPr lvl="1"/>
            <a:r>
              <a:rPr lang="en-US" dirty="0" smtClean="0"/>
              <a:t>Food stalls</a:t>
            </a:r>
          </a:p>
          <a:p>
            <a:pPr lvl="1"/>
            <a:r>
              <a:rPr lang="en-US" dirty="0" smtClean="0"/>
              <a:t>High price of bread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Hotel de Ville</a:t>
            </a:r>
          </a:p>
          <a:p>
            <a:pPr lvl="1"/>
            <a:r>
              <a:rPr lang="en-US" dirty="0" smtClean="0"/>
              <a:t>Paris bankrupt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Versailles</a:t>
            </a:r>
          </a:p>
          <a:p>
            <a:pPr lvl="1"/>
            <a:r>
              <a:rPr lang="en-US" dirty="0" smtClean="0"/>
              <a:t>10,000-60,000</a:t>
            </a:r>
          </a:p>
          <a:p>
            <a:pPr lvl="1"/>
            <a:r>
              <a:rPr lang="en-US" dirty="0" smtClean="0"/>
              <a:t>Move King to Paris</a:t>
            </a:r>
          </a:p>
          <a:p>
            <a:pPr lvl="1"/>
            <a:endParaRPr lang="en-US" dirty="0"/>
          </a:p>
        </p:txBody>
      </p:sp>
      <p:pic>
        <p:nvPicPr>
          <p:cNvPr id="13" name="Picture Placeholder 12" descr="Bread Riot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295400"/>
            <a:ext cx="5867400" cy="3065848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October 5</a:t>
            </a:r>
            <a:r>
              <a:rPr lang="en-US" baseline="30000" dirty="0" smtClean="0"/>
              <a:t>th</a:t>
            </a:r>
            <a:r>
              <a:rPr lang="en-US" dirty="0" smtClean="0"/>
              <a:t>, 1789</a:t>
            </a:r>
            <a:endParaRPr lang="en-US" dirty="0"/>
          </a:p>
        </p:txBody>
      </p:sp>
      <p:pic>
        <p:nvPicPr>
          <p:cNvPr id="16" name="Picture 15" descr="Hanging_of_a_man_named_Francois2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4419600"/>
            <a:ext cx="1863568" cy="2438400"/>
          </a:xfrm>
          <a:prstGeom prst="rect">
            <a:avLst/>
          </a:prstGeom>
        </p:spPr>
      </p:pic>
      <p:pic>
        <p:nvPicPr>
          <p:cNvPr id="17" name="Picture 16" descr="Women's_March_on_Versailles.jpg"/>
          <p:cNvPicPr>
            <a:picLocks noChangeAspect="1"/>
          </p:cNvPicPr>
          <p:nvPr/>
        </p:nvPicPr>
        <p:blipFill>
          <a:blip r:embed="rId4" cstate="print"/>
          <a:srcRect r="2118"/>
          <a:stretch>
            <a:fillRect/>
          </a:stretch>
        </p:blipFill>
        <p:spPr>
          <a:xfrm>
            <a:off x="3962400" y="4419600"/>
            <a:ext cx="3962400" cy="2438400"/>
          </a:xfrm>
          <a:prstGeom prst="rect">
            <a:avLst/>
          </a:prstGeom>
        </p:spPr>
      </p:pic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8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1981200" cy="4525963"/>
          </a:xfrm>
        </p:spPr>
        <p:txBody>
          <a:bodyPr/>
          <a:lstStyle/>
          <a:p>
            <a:r>
              <a:rPr lang="en-US" sz="1800" dirty="0"/>
              <a:t>Circulation heats blood vs. Heat causing blood to circulate.</a:t>
            </a:r>
          </a:p>
          <a:p>
            <a:endParaRPr lang="en-US" sz="1800" dirty="0"/>
          </a:p>
          <a:p>
            <a:r>
              <a:rPr lang="en-US" sz="1800" dirty="0"/>
              <a:t>The Essence of the Soul</a:t>
            </a:r>
          </a:p>
          <a:p>
            <a:endParaRPr lang="en-US" sz="1800" dirty="0"/>
          </a:p>
          <a:p>
            <a:r>
              <a:rPr lang="en-US" sz="1800" dirty="0"/>
              <a:t>God is the Principle of the machine</a:t>
            </a:r>
          </a:p>
        </p:txBody>
      </p:sp>
      <p:pic>
        <p:nvPicPr>
          <p:cNvPr id="14342" name="Picture 6" descr="019852403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71800" y="1524000"/>
            <a:ext cx="4953000" cy="5029200"/>
          </a:xfrm>
          <a:noFill/>
          <a:ln/>
        </p:spPr>
      </p:pic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sz="1600" dirty="0"/>
              <a:t>Chapter Eight: Moving Bodies		</a:t>
            </a:r>
            <a:r>
              <a:rPr lang="en-US" sz="1600" b="1" dirty="0"/>
              <a:t>EXTRA SLIDE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800" dirty="0"/>
              <a:t>Discovery in blood pulses and the nerve system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Body Set Free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Citizen Reborn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Boullee’s</a:t>
            </a:r>
            <a:r>
              <a:rPr lang="en-US" sz="1800" dirty="0" smtClean="0"/>
              <a:t> architecture</a:t>
            </a:r>
          </a:p>
          <a:p>
            <a:endParaRPr lang="en-US" sz="1800" dirty="0" smtClean="0"/>
          </a:p>
          <a:p>
            <a:r>
              <a:rPr lang="en-US" sz="1800" dirty="0" smtClean="0"/>
              <a:t>Dead Space</a:t>
            </a:r>
          </a:p>
          <a:p>
            <a:endParaRPr lang="en-US" sz="1800" dirty="0" smtClean="0"/>
          </a:p>
          <a:p>
            <a:r>
              <a:rPr lang="en-US" sz="1800" dirty="0" smtClean="0"/>
              <a:t>Festival Bodies</a:t>
            </a:r>
          </a:p>
          <a:p>
            <a:endParaRPr lang="en-US" dirty="0" smtClean="0"/>
          </a:p>
          <a:p>
            <a:r>
              <a:rPr lang="en-US" sz="1800" dirty="0" smtClean="0"/>
              <a:t>Crowd Psychology</a:t>
            </a:r>
          </a:p>
          <a:p>
            <a:pPr lvl="1"/>
            <a:r>
              <a:rPr lang="en-US" dirty="0" err="1" smtClean="0"/>
              <a:t>Gustave</a:t>
            </a:r>
            <a:r>
              <a:rPr lang="en-US" dirty="0" smtClean="0"/>
              <a:t> Le Bon</a:t>
            </a:r>
          </a:p>
          <a:p>
            <a:pPr lvl="1"/>
            <a:r>
              <a:rPr lang="en-US" dirty="0" smtClean="0"/>
              <a:t>Savagery vs. apathy</a:t>
            </a:r>
          </a:p>
          <a:p>
            <a:pPr lvl="1"/>
            <a:endParaRPr lang="en-US" dirty="0" smtClean="0"/>
          </a:p>
        </p:txBody>
      </p:sp>
      <p:pic>
        <p:nvPicPr>
          <p:cNvPr id="8" name="Picture Placeholder 7" descr="delacroix-liberty-leading-the-people-183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227" b="1227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Revolutionary Paris,  1789 - 1793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4343400"/>
            <a:ext cx="1676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9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Sans-culottes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Third Estate</a:t>
            </a:r>
          </a:p>
          <a:p>
            <a:pPr lvl="1"/>
            <a:r>
              <a:rPr lang="en-US" dirty="0" smtClean="0"/>
              <a:t>Working class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Trousers vs. Culottes</a:t>
            </a:r>
          </a:p>
          <a:p>
            <a:endParaRPr lang="en-US" smtClean="0"/>
          </a:p>
          <a:p>
            <a:endParaRPr lang="en-US" dirty="0"/>
          </a:p>
        </p:txBody>
      </p:sp>
      <p:pic>
        <p:nvPicPr>
          <p:cNvPr id="6" name="Picture Placeholder 5" descr="Sans-culotte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b="902"/>
          <a:stretch>
            <a:fillRect/>
          </a:stretch>
        </p:blipFill>
        <p:spPr>
          <a:xfrm>
            <a:off x="2057400" y="1295400"/>
            <a:ext cx="3378837" cy="4572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Revolutionary Parisians</a:t>
            </a:r>
            <a:endParaRPr lang="en-US" dirty="0"/>
          </a:p>
        </p:txBody>
      </p:sp>
      <p:pic>
        <p:nvPicPr>
          <p:cNvPr id="7" name="Picture 6" descr="Sansculottes.jpg"/>
          <p:cNvPicPr>
            <a:picLocks noChangeAspect="1"/>
          </p:cNvPicPr>
          <p:nvPr/>
        </p:nvPicPr>
        <p:blipFill>
          <a:blip r:embed="rId3" cstate="print"/>
          <a:srcRect b="6107"/>
          <a:stretch>
            <a:fillRect/>
          </a:stretch>
        </p:blipFill>
        <p:spPr>
          <a:xfrm>
            <a:off x="5486400" y="1295400"/>
            <a:ext cx="3657600" cy="4578980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9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12" name="Chart 11"/>
          <p:cNvGraphicFramePr/>
          <p:nvPr/>
        </p:nvGraphicFramePr>
        <p:xfrm>
          <a:off x="0" y="3429000"/>
          <a:ext cx="20574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Marianne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0" y="1600201"/>
            <a:ext cx="1981200" cy="2971799"/>
          </a:xfrm>
        </p:spPr>
        <p:txBody>
          <a:bodyPr/>
          <a:lstStyle/>
          <a:p>
            <a:r>
              <a:rPr lang="en-US" sz="1800" dirty="0" smtClean="0"/>
              <a:t>Nurturing</a:t>
            </a:r>
          </a:p>
          <a:p>
            <a:r>
              <a:rPr lang="en-US" sz="1800" dirty="0" smtClean="0"/>
              <a:t>Equal access</a:t>
            </a:r>
          </a:p>
          <a:p>
            <a:r>
              <a:rPr lang="en-US" sz="1800" dirty="0" smtClean="0"/>
              <a:t>Phrygian cap</a:t>
            </a:r>
          </a:p>
          <a:p>
            <a:endParaRPr lang="en-US" dirty="0" smtClean="0"/>
          </a:p>
          <a:p>
            <a:r>
              <a:rPr lang="en-US" sz="1800" dirty="0" smtClean="0"/>
              <a:t>Breastfeeding: </a:t>
            </a:r>
            <a:r>
              <a:rPr lang="en-US" dirty="0" smtClean="0"/>
              <a:t>maternal affection</a:t>
            </a:r>
          </a:p>
          <a:p>
            <a:endParaRPr lang="en-US" dirty="0" smtClean="0"/>
          </a:p>
          <a:p>
            <a:r>
              <a:rPr lang="en-US" sz="1800" dirty="0" smtClean="0"/>
              <a:t>Liberty, Equality, Fraternity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image of the Republic</a:t>
            </a:r>
            <a:endParaRPr lang="en-US" dirty="0"/>
          </a:p>
        </p:txBody>
      </p:sp>
      <p:pic>
        <p:nvPicPr>
          <p:cNvPr id="1026" name="Picture 2" descr="D:\LTU-LBE\marian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0"/>
            <a:ext cx="1143000" cy="1219200"/>
          </a:xfrm>
          <a:prstGeom prst="rect">
            <a:avLst/>
          </a:prstGeom>
          <a:noFill/>
        </p:spPr>
      </p:pic>
      <p:pic>
        <p:nvPicPr>
          <p:cNvPr id="1027" name="Picture 3" descr="D:\LTU-LBE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1295400"/>
            <a:ext cx="1143000" cy="1506940"/>
          </a:xfrm>
          <a:prstGeom prst="rect">
            <a:avLst/>
          </a:prstGeom>
          <a:noFill/>
        </p:spPr>
      </p:pic>
      <p:pic>
        <p:nvPicPr>
          <p:cNvPr id="1028" name="Picture 4" descr="D:\LTU-LBE\maria2g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2895600"/>
            <a:ext cx="1143000" cy="1714500"/>
          </a:xfrm>
          <a:prstGeom prst="rect">
            <a:avLst/>
          </a:prstGeom>
          <a:noFill/>
        </p:spPr>
      </p:pic>
      <p:pic>
        <p:nvPicPr>
          <p:cNvPr id="1029" name="Picture 5" descr="D:\LTU-LBE\Republican Calenda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2874" y="4648200"/>
            <a:ext cx="1141126" cy="1371600"/>
          </a:xfrm>
          <a:prstGeom prst="rect">
            <a:avLst/>
          </a:prstGeom>
          <a:noFill/>
        </p:spPr>
      </p:pic>
      <p:sp>
        <p:nvSpPr>
          <p:cNvPr id="16" name="Content Placeholder 13"/>
          <p:cNvSpPr txBox="1">
            <a:spLocks/>
          </p:cNvSpPr>
          <p:nvPr/>
        </p:nvSpPr>
        <p:spPr>
          <a:xfrm>
            <a:off x="0" y="4648200"/>
            <a:ext cx="1981200" cy="198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r>
              <a:rPr lang="en-US" sz="1500" b="1" i="1" dirty="0" smtClean="0"/>
              <a:t>Phrygian cap</a:t>
            </a:r>
            <a:r>
              <a:rPr lang="en-US" sz="1500" dirty="0" smtClean="0"/>
              <a:t>: </a:t>
            </a:r>
          </a:p>
          <a:p>
            <a:r>
              <a:rPr lang="en-US" sz="1400" dirty="0" smtClean="0"/>
              <a:t>(a.k.a. Liberty cap)</a:t>
            </a:r>
            <a:br>
              <a:rPr lang="en-US" sz="1400" dirty="0" smtClean="0"/>
            </a:br>
            <a:r>
              <a:rPr lang="en-US" sz="1400" dirty="0" smtClean="0"/>
              <a:t>-Given to freed roman slaves.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-Worn by Asian cultures from region called Phrygia. </a:t>
            </a:r>
          </a:p>
        </p:txBody>
      </p:sp>
      <p:pic>
        <p:nvPicPr>
          <p:cNvPr id="19" name="Picture Placeholder 18" descr="36_207017~_simon-louis-nach-boizot_the-french-republican,-engraved-by-a--clement.jpg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/>
          <a:stretch>
            <a:fillRect/>
          </a:stretch>
        </p:blipFill>
        <p:spPr>
          <a:xfrm>
            <a:off x="3048000" y="1295400"/>
            <a:ext cx="4264660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Republic vs. </a:t>
            </a:r>
            <a:r>
              <a:rPr lang="en-US" dirty="0" err="1" smtClean="0"/>
              <a:t>Ancien</a:t>
            </a:r>
            <a:r>
              <a:rPr lang="en-US" dirty="0" smtClean="0"/>
              <a:t> Régime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981200" cy="4525963"/>
          </a:xfrm>
        </p:spPr>
        <p:txBody>
          <a:bodyPr/>
          <a:lstStyle/>
          <a:p>
            <a:r>
              <a:rPr lang="en-US" sz="1800" dirty="0" smtClean="0"/>
              <a:t>Marianne</a:t>
            </a:r>
          </a:p>
          <a:p>
            <a:pPr lvl="1"/>
            <a:r>
              <a:rPr lang="en-US" sz="1500" dirty="0" smtClean="0"/>
              <a:t>Virtuous</a:t>
            </a:r>
          </a:p>
          <a:p>
            <a:pPr lvl="1"/>
            <a:r>
              <a:rPr lang="en-US" sz="1500" dirty="0" smtClean="0"/>
              <a:t>Full bosom ‘bursting with milk’</a:t>
            </a:r>
          </a:p>
          <a:p>
            <a:pPr lvl="1"/>
            <a:r>
              <a:rPr lang="en-US" sz="1500" dirty="0" smtClean="0"/>
              <a:t>Mature</a:t>
            </a:r>
          </a:p>
          <a:p>
            <a:pPr lvl="1"/>
            <a:endParaRPr lang="en-US" dirty="0" smtClean="0"/>
          </a:p>
          <a:p>
            <a:r>
              <a:rPr lang="en-US" sz="1800" dirty="0" smtClean="0"/>
              <a:t>Marie-Antoinette</a:t>
            </a:r>
          </a:p>
          <a:p>
            <a:pPr lvl="1"/>
            <a:r>
              <a:rPr lang="en-US" sz="1500" dirty="0" smtClean="0"/>
              <a:t>Immoral</a:t>
            </a:r>
          </a:p>
          <a:p>
            <a:pPr lvl="1"/>
            <a:r>
              <a:rPr lang="en-US" sz="1500" dirty="0" smtClean="0"/>
              <a:t>Sexually insatiable</a:t>
            </a:r>
          </a:p>
          <a:p>
            <a:pPr lvl="1"/>
            <a:r>
              <a:rPr lang="en-US" sz="1500" dirty="0" smtClean="0"/>
              <a:t>Flat-</a:t>
            </a:r>
            <a:r>
              <a:rPr lang="en-US" sz="1500" dirty="0" err="1" smtClean="0"/>
              <a:t>chested</a:t>
            </a:r>
            <a:endParaRPr lang="en-US" sz="1500" dirty="0" smtClean="0"/>
          </a:p>
          <a:p>
            <a:pPr lvl="1"/>
            <a:r>
              <a:rPr lang="en-US" sz="1500" dirty="0" smtClean="0"/>
              <a:t>Immature, puerile, spoiled adolescent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Revolutionary Symbolism</a:t>
            </a:r>
            <a:endParaRPr lang="en-US" dirty="0"/>
          </a:p>
        </p:txBody>
      </p:sp>
      <p:pic>
        <p:nvPicPr>
          <p:cNvPr id="2050" name="Picture 2" descr="D:\LTU-LBE\img01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8377" y="1295400"/>
            <a:ext cx="3625623" cy="5562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981200" y="5791200"/>
            <a:ext cx="3429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1" dirty="0" err="1" smtClean="0"/>
              <a:t>Ancien</a:t>
            </a:r>
            <a:r>
              <a:rPr lang="en-US" sz="1500" dirty="0" smtClean="0"/>
              <a:t>: </a:t>
            </a:r>
          </a:p>
          <a:p>
            <a:r>
              <a:rPr lang="en-US" sz="1500" dirty="0" smtClean="0"/>
              <a:t>Adjective similar to ex- </a:t>
            </a:r>
            <a:br>
              <a:rPr lang="en-US" sz="1500" dirty="0" smtClean="0"/>
            </a:br>
            <a:r>
              <a:rPr lang="en-US" sz="1500" dirty="0" smtClean="0"/>
              <a:t>(e.g. ex-regime)</a:t>
            </a:r>
            <a:endParaRPr lang="en-US" sz="1500" dirty="0"/>
          </a:p>
        </p:txBody>
      </p:sp>
      <p:pic>
        <p:nvPicPr>
          <p:cNvPr id="10" name="Picture Placeholder 9" descr="36_207017~_simon-louis-nach-boizot_the-french-republican,-engraved-by-a--clement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2057400" y="1295400"/>
            <a:ext cx="3352800" cy="4373217"/>
          </a:xfr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9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Volume of Liberty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 open space</a:t>
            </a:r>
          </a:p>
          <a:p>
            <a:endParaRPr lang="en-US" dirty="0" smtClean="0"/>
          </a:p>
          <a:p>
            <a:r>
              <a:rPr lang="en-US" dirty="0" smtClean="0"/>
              <a:t>Power &amp; Idealism</a:t>
            </a:r>
          </a:p>
          <a:p>
            <a:endParaRPr lang="en-US" dirty="0" smtClean="0"/>
          </a:p>
          <a:p>
            <a:r>
              <a:rPr lang="en-US" i="1" dirty="0" err="1" smtClean="0"/>
              <a:t>Unheimlich</a:t>
            </a:r>
            <a:r>
              <a:rPr lang="en-US" i="1" dirty="0" smtClean="0"/>
              <a:t>: </a:t>
            </a:r>
            <a:r>
              <a:rPr lang="en-US" dirty="0" err="1" smtClean="0"/>
              <a:t>undomestic</a:t>
            </a:r>
            <a:endParaRPr lang="en-US" dirty="0" smtClean="0"/>
          </a:p>
          <a:p>
            <a:pPr lvl="1"/>
            <a:r>
              <a:rPr lang="en-US" i="1" dirty="0" smtClean="0"/>
              <a:t>Not suited for Marianne</a:t>
            </a:r>
            <a:endParaRPr lang="en-US" i="1" dirty="0"/>
          </a:p>
        </p:txBody>
      </p:sp>
      <p:pic>
        <p:nvPicPr>
          <p:cNvPr id="6" name="Picture Placeholder 5" descr="Boullee_newton_cenotaph_day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295400"/>
            <a:ext cx="4599388" cy="2895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Etienne-Louis </a:t>
            </a:r>
            <a:r>
              <a:rPr lang="en-US" dirty="0" err="1" smtClean="0"/>
              <a:t>Boullee</a:t>
            </a:r>
            <a:r>
              <a:rPr lang="en-US" dirty="0" smtClean="0"/>
              <a:t>, 1728-1799</a:t>
            </a:r>
            <a:endParaRPr lang="en-US" dirty="0"/>
          </a:p>
        </p:txBody>
      </p:sp>
      <p:pic>
        <p:nvPicPr>
          <p:cNvPr id="3074" name="Picture 2" descr="D:\LTU-LBE\img01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7494" y="4190999"/>
            <a:ext cx="4866505" cy="2667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05600" y="1295400"/>
            <a:ext cx="220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Newton’s Cenotaph</a:t>
            </a:r>
          </a:p>
          <a:p>
            <a:endParaRPr lang="en-US" sz="1500" dirty="0"/>
          </a:p>
          <a:p>
            <a:r>
              <a:rPr lang="en-US" sz="1500" i="1" dirty="0" smtClean="0"/>
              <a:t>Cenotaph:</a:t>
            </a:r>
            <a:r>
              <a:rPr lang="en-US" sz="1500" dirty="0" smtClean="0"/>
              <a:t> empty tomb; </a:t>
            </a:r>
            <a:r>
              <a:rPr lang="en-US" sz="1400" dirty="0" smtClean="0"/>
              <a:t>a </a:t>
            </a:r>
            <a:r>
              <a:rPr lang="en-US" sz="1400" dirty="0"/>
              <a:t>tomb or a monument erected in honor of a person or group of persons whose remains are elsewhere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6304002"/>
            <a:ext cx="220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Temple to Nature and Reason</a:t>
            </a:r>
            <a:endParaRPr lang="en-US" sz="1500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Volume of Liberty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Gardens cleared</a:t>
            </a:r>
          </a:p>
          <a:p>
            <a:pPr lvl="1"/>
            <a:r>
              <a:rPr lang="en-US" dirty="0" smtClean="0"/>
              <a:t>1971</a:t>
            </a:r>
          </a:p>
          <a:p>
            <a:endParaRPr lang="en-US" dirty="0" smtClean="0"/>
          </a:p>
          <a:p>
            <a:r>
              <a:rPr lang="en-US" dirty="0" smtClean="0"/>
              <a:t>Transparent</a:t>
            </a:r>
          </a:p>
          <a:p>
            <a:r>
              <a:rPr lang="en-US" dirty="0" smtClean="0"/>
              <a:t>“Nothing hidden”</a:t>
            </a:r>
          </a:p>
        </p:txBody>
      </p:sp>
      <p:pic>
        <p:nvPicPr>
          <p:cNvPr id="6" name="Picture Placeholder 5" descr="Louis XV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1295400"/>
            <a:ext cx="7086600" cy="5562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Place Louis XV : Place de la Republic : Place de la Concorde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0" y="1295400"/>
            <a:ext cx="2743200" cy="2819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Guillotine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Christian death</a:t>
            </a:r>
          </a:p>
          <a:p>
            <a:pPr lvl="1"/>
            <a:r>
              <a:rPr lang="en-US" dirty="0" smtClean="0"/>
              <a:t>Delayed</a:t>
            </a:r>
          </a:p>
          <a:p>
            <a:pPr lvl="1"/>
            <a:r>
              <a:rPr lang="en-US" dirty="0" smtClean="0"/>
              <a:t>Repentance</a:t>
            </a:r>
          </a:p>
          <a:p>
            <a:endParaRPr lang="en-US" dirty="0" smtClean="0"/>
          </a:p>
          <a:p>
            <a:r>
              <a:rPr lang="en-US" dirty="0" err="1" smtClean="0"/>
              <a:t>Guillotin</a:t>
            </a:r>
            <a:r>
              <a:rPr lang="en-US" dirty="0" smtClean="0"/>
              <a:t>, 1798</a:t>
            </a:r>
          </a:p>
          <a:p>
            <a:pPr lvl="1"/>
            <a:r>
              <a:rPr lang="en-US" dirty="0" smtClean="0"/>
              <a:t>Enlightened ritual-free death</a:t>
            </a:r>
          </a:p>
          <a:p>
            <a:pPr lvl="1"/>
            <a:r>
              <a:rPr lang="en-US" dirty="0" smtClean="0"/>
              <a:t>Humanitarian</a:t>
            </a:r>
          </a:p>
          <a:p>
            <a:pPr lvl="1"/>
            <a:r>
              <a:rPr lang="en-US" dirty="0" smtClean="0"/>
              <a:t>Painless death</a:t>
            </a:r>
          </a:p>
          <a:p>
            <a:pPr lvl="1"/>
            <a:r>
              <a:rPr lang="en-US" dirty="0" smtClean="0"/>
              <a:t>Respect for body</a:t>
            </a:r>
          </a:p>
          <a:p>
            <a:pPr lvl="1"/>
            <a:r>
              <a:rPr lang="en-US" dirty="0" smtClean="0"/>
              <a:t>Moral superiority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‘National razor’</a:t>
            </a:r>
          </a:p>
          <a:p>
            <a:endParaRPr lang="en-US" dirty="0" smtClean="0"/>
          </a:p>
          <a:p>
            <a:r>
              <a:rPr lang="en-US" dirty="0" smtClean="0"/>
              <a:t>Death invisible</a:t>
            </a:r>
          </a:p>
          <a:p>
            <a:pPr lvl="1"/>
            <a:r>
              <a:rPr lang="en-US" dirty="0" smtClean="0"/>
              <a:t>Loss of empathy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Placeholder 5" descr="ExecutionLouisXVI-1280x80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715000" y="1295400"/>
            <a:ext cx="2859948" cy="5562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Joseph-</a:t>
            </a:r>
            <a:r>
              <a:rPr lang="en-US" dirty="0" err="1" smtClean="0"/>
              <a:t>Ignace</a:t>
            </a:r>
            <a:r>
              <a:rPr lang="en-US" dirty="0" smtClean="0"/>
              <a:t> </a:t>
            </a:r>
            <a:r>
              <a:rPr lang="en-US" dirty="0" err="1" smtClean="0"/>
              <a:t>Guillotin</a:t>
            </a:r>
            <a:r>
              <a:rPr lang="en-US" dirty="0" smtClean="0"/>
              <a:t>, physician (1738-1814)</a:t>
            </a:r>
            <a:endParaRPr lang="en-US" dirty="0"/>
          </a:p>
        </p:txBody>
      </p:sp>
      <p:pic>
        <p:nvPicPr>
          <p:cNvPr id="5122" name="Picture 2" descr="D:\LTU-LBE\rack_tor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7371" y="1373622"/>
            <a:ext cx="2147029" cy="2664978"/>
          </a:xfrm>
          <a:prstGeom prst="rect">
            <a:avLst/>
          </a:prstGeom>
          <a:noFill/>
        </p:spPr>
      </p:pic>
      <p:pic>
        <p:nvPicPr>
          <p:cNvPr id="5123" name="Picture 3" descr="D:\LTU-LBE\Wheel Lamanie_kolem_L_001x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104897"/>
            <a:ext cx="2743200" cy="2753103"/>
          </a:xfrm>
          <a:prstGeom prst="rect">
            <a:avLst/>
          </a:prstGeom>
          <a:noFill/>
        </p:spPr>
      </p:pic>
      <p:pic>
        <p:nvPicPr>
          <p:cNvPr id="5125" name="Picture 5" descr="D:\LTU-LBE\Gillotine-JosephIgnace_crop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-1"/>
            <a:ext cx="990600" cy="1208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066800"/>
          </a:xfrm>
        </p:spPr>
        <p:txBody>
          <a:bodyPr>
            <a:normAutofit/>
          </a:bodyPr>
          <a:lstStyle/>
          <a:p>
            <a:r>
              <a:rPr lang="en-US" i="1" dirty="0" smtClean="0"/>
              <a:t>Merchant of Venice 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1981200" cy="4525963"/>
          </a:xfrm>
        </p:spPr>
        <p:txBody>
          <a:bodyPr>
            <a:normAutofit/>
          </a:bodyPr>
          <a:lstStyle/>
          <a:p>
            <a:r>
              <a:rPr lang="en-US" sz="1900" dirty="0" smtClean="0"/>
              <a:t>Pound of flesh as collateral</a:t>
            </a:r>
          </a:p>
          <a:p>
            <a:endParaRPr lang="en-US" sz="1900" dirty="0" smtClean="0"/>
          </a:p>
          <a:p>
            <a:r>
              <a:rPr lang="en-US" sz="1900" dirty="0" smtClean="0"/>
              <a:t>Shylock wants to collect</a:t>
            </a:r>
          </a:p>
          <a:p>
            <a:endParaRPr lang="en-US" sz="1900" dirty="0" smtClean="0"/>
          </a:p>
          <a:p>
            <a:r>
              <a:rPr lang="en-US" sz="1900" dirty="0" smtClean="0"/>
              <a:t>Won case but couldn’t collect</a:t>
            </a:r>
          </a:p>
          <a:p>
            <a:pPr lvl="1"/>
            <a:r>
              <a:rPr lang="en-US" sz="1500" dirty="0" smtClean="0"/>
              <a:t>Exactly 1 pound</a:t>
            </a:r>
          </a:p>
          <a:p>
            <a:pPr lvl="1"/>
            <a:r>
              <a:rPr lang="en-US" sz="1500" dirty="0" smtClean="0"/>
              <a:t>No blood</a:t>
            </a:r>
          </a:p>
          <a:p>
            <a:endParaRPr lang="en-US" sz="1900" dirty="0" smtClean="0"/>
          </a:p>
          <a:p>
            <a:r>
              <a:rPr lang="en-US" sz="1900" dirty="0" smtClean="0"/>
              <a:t>Honor vs. dishonorable.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5455" t="7297" r="5455" b="12435"/>
          <a:stretch>
            <a:fillRect/>
          </a:stretch>
        </p:blipFill>
        <p:spPr bwMode="auto">
          <a:xfrm>
            <a:off x="4957618" y="4038600"/>
            <a:ext cx="418638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95400"/>
            <a:ext cx="4191000" cy="277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83820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Shakespeare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7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erial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295400"/>
            <a:ext cx="7086600" cy="37873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Dead Space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2057400" cy="4525963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Ouside</a:t>
            </a:r>
            <a:r>
              <a:rPr lang="en-US" sz="1800" dirty="0" smtClean="0"/>
              <a:t> of City</a:t>
            </a:r>
          </a:p>
          <a:p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1-Place de </a:t>
            </a:r>
            <a:r>
              <a:rPr lang="en-US" sz="1800" dirty="0" err="1" smtClean="0"/>
              <a:t>Grève</a:t>
            </a:r>
            <a:endParaRPr lang="en-US" sz="1800" dirty="0" smtClean="0"/>
          </a:p>
          <a:p>
            <a:pPr lvl="1"/>
            <a:r>
              <a:rPr lang="en-US" dirty="0" smtClean="0"/>
              <a:t>2,000 – 3,000</a:t>
            </a:r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sz="1800" dirty="0" smtClean="0"/>
              <a:t>2-Place du Carrousel</a:t>
            </a:r>
          </a:p>
          <a:p>
            <a:pPr lvl="1"/>
            <a:r>
              <a:rPr lang="en-US" dirty="0" smtClean="0"/>
              <a:t>12,000 – 20,000</a:t>
            </a:r>
          </a:p>
          <a:p>
            <a:pPr lvl="1"/>
            <a:r>
              <a:rPr lang="en-US" dirty="0" smtClean="0"/>
              <a:t>Political executions</a:t>
            </a:r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sz="1800" dirty="0" smtClean="0"/>
              <a:t>3-Place Louis XV</a:t>
            </a:r>
          </a:p>
          <a:p>
            <a:pPr lvl="1"/>
            <a:r>
              <a:rPr lang="en-US" dirty="0" smtClean="0"/>
              <a:t>Louis Capet</a:t>
            </a:r>
          </a:p>
          <a:p>
            <a:pPr lvl="1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Locations of Guillotine 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 rot="1127512">
            <a:off x="8554902" y="4363014"/>
            <a:ext cx="209027" cy="41321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rgbClr val="C00000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1517793">
            <a:off x="2528683" y="1538689"/>
            <a:ext cx="615472" cy="84692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rgbClr val="C00000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1264584">
            <a:off x="4792672" y="2741115"/>
            <a:ext cx="651025" cy="623623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rgbClr val="C00000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9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Execution of Louis XVI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9812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No speeches</a:t>
            </a:r>
          </a:p>
          <a:p>
            <a:endParaRPr lang="en-US" sz="1800" dirty="0" smtClean="0"/>
          </a:p>
          <a:p>
            <a:r>
              <a:rPr lang="en-US" sz="1800" dirty="0" smtClean="0"/>
              <a:t>Insulated by rows of guards</a:t>
            </a:r>
          </a:p>
          <a:p>
            <a:endParaRPr lang="en-US" sz="1800" dirty="0" smtClean="0"/>
          </a:p>
          <a:p>
            <a:r>
              <a:rPr lang="en-US" sz="1800" dirty="0" smtClean="0"/>
              <a:t>Equal in death</a:t>
            </a:r>
          </a:p>
          <a:p>
            <a:endParaRPr lang="en-US" sz="1800" dirty="0" smtClean="0"/>
          </a:p>
          <a:p>
            <a:r>
              <a:rPr lang="en-US" sz="1800" dirty="0" smtClean="0"/>
              <a:t>Death as a non-event.</a:t>
            </a:r>
          </a:p>
          <a:p>
            <a:endParaRPr lang="en-US" sz="1800" dirty="0" smtClean="0"/>
          </a:p>
          <a:p>
            <a:r>
              <a:rPr lang="en-US" sz="1800" dirty="0" smtClean="0"/>
              <a:t>Crowd apathy</a:t>
            </a:r>
          </a:p>
          <a:p>
            <a:pPr lvl="1"/>
            <a:r>
              <a:rPr lang="en-US" dirty="0" smtClean="0"/>
              <a:t>Passive bodies</a:t>
            </a:r>
            <a:endParaRPr lang="en-US" dirty="0"/>
          </a:p>
        </p:txBody>
      </p:sp>
      <p:pic>
        <p:nvPicPr>
          <p:cNvPr id="6" name="Picture Placeholder 5" descr="ExecutionLouisXVI-1280x80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072640" y="1295400"/>
            <a:ext cx="707136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January 21, 1793 : Place de la Revolution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9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Festival Space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20574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Festival of </a:t>
            </a:r>
            <a:r>
              <a:rPr lang="en-US" sz="1800" dirty="0" err="1" smtClean="0"/>
              <a:t>Chateauvieux</a:t>
            </a:r>
            <a:endParaRPr lang="en-US" sz="1800" dirty="0" smtClean="0"/>
          </a:p>
          <a:p>
            <a:pPr lvl="1"/>
            <a:r>
              <a:rPr lang="en-US" dirty="0" smtClean="0"/>
              <a:t>15 April 1792</a:t>
            </a:r>
          </a:p>
          <a:p>
            <a:pPr lvl="1"/>
            <a:r>
              <a:rPr lang="en-US" dirty="0" smtClean="0"/>
              <a:t>Glorification of riot</a:t>
            </a:r>
          </a:p>
          <a:p>
            <a:endParaRPr lang="en-US" sz="1800" dirty="0" smtClean="0"/>
          </a:p>
          <a:p>
            <a:r>
              <a:rPr lang="en-US" sz="1800" dirty="0" smtClean="0"/>
              <a:t>Festival of </a:t>
            </a:r>
            <a:r>
              <a:rPr lang="en-US" sz="1800" dirty="0" err="1" smtClean="0"/>
              <a:t>Simonneau</a:t>
            </a:r>
            <a:endParaRPr lang="en-US" sz="1800" dirty="0" smtClean="0"/>
          </a:p>
          <a:p>
            <a:pPr lvl="1"/>
            <a:r>
              <a:rPr lang="en-US" dirty="0" smtClean="0"/>
              <a:t>3 June 1792</a:t>
            </a:r>
          </a:p>
          <a:p>
            <a:pPr lvl="1"/>
            <a:r>
              <a:rPr lang="en-US" dirty="0" smtClean="0"/>
              <a:t>Honor victim of riot</a:t>
            </a:r>
          </a:p>
          <a:p>
            <a:endParaRPr lang="en-US" sz="1800" dirty="0" smtClean="0"/>
          </a:p>
        </p:txBody>
      </p:sp>
      <p:pic>
        <p:nvPicPr>
          <p:cNvPr id="5" name="Picture Placeholder 4" descr="img010.tif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l="3712" r="371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Defining the new citizen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 rot="1346736">
            <a:off x="4109091" y="2990434"/>
            <a:ext cx="268065" cy="333643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solidFill>
              <a:srgbClr val="002060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19510032">
            <a:off x="2730955" y="3632955"/>
            <a:ext cx="399781" cy="698972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solidFill>
              <a:srgbClr val="002060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543800" y="4305300"/>
            <a:ext cx="685800" cy="152400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solidFill>
              <a:srgbClr val="002060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1346736">
            <a:off x="5934826" y="3789567"/>
            <a:ext cx="169948" cy="269468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solidFill>
              <a:srgbClr val="002060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1346736">
            <a:off x="6960156" y="4168787"/>
            <a:ext cx="169948" cy="269468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solidFill>
              <a:srgbClr val="002060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9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Social Touching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981200" cy="4525963"/>
          </a:xfrm>
        </p:spPr>
        <p:txBody>
          <a:bodyPr/>
          <a:lstStyle/>
          <a:p>
            <a:r>
              <a:rPr lang="en-US" sz="1800" dirty="0" smtClean="0"/>
              <a:t>Fountain of Regeneration</a:t>
            </a:r>
          </a:p>
          <a:p>
            <a:pPr lvl="1"/>
            <a:r>
              <a:rPr lang="en-US" dirty="0" smtClean="0"/>
              <a:t>Bastille prison ruins</a:t>
            </a:r>
          </a:p>
          <a:p>
            <a:pPr lvl="1"/>
            <a:r>
              <a:rPr lang="en-US" dirty="0" smtClean="0"/>
              <a:t>Papier-mâché</a:t>
            </a:r>
          </a:p>
          <a:p>
            <a:endParaRPr lang="en-US" dirty="0" smtClean="0"/>
          </a:p>
          <a:p>
            <a:r>
              <a:rPr lang="en-US" sz="1800" dirty="0" err="1" smtClean="0"/>
              <a:t>Herakles</a:t>
            </a:r>
            <a:r>
              <a:rPr lang="en-US" sz="1800" dirty="0" smtClean="0"/>
              <a:t> image</a:t>
            </a:r>
          </a:p>
          <a:p>
            <a:pPr lvl="1"/>
            <a:r>
              <a:rPr lang="en-US" dirty="0" smtClean="0"/>
              <a:t>Change attempted</a:t>
            </a:r>
          </a:p>
          <a:p>
            <a:pPr lvl="1"/>
            <a:r>
              <a:rPr lang="en-US" dirty="0" smtClean="0"/>
              <a:t>Failed</a:t>
            </a:r>
          </a:p>
          <a:p>
            <a:endParaRPr lang="en-US" dirty="0" smtClean="0"/>
          </a:p>
          <a:p>
            <a:r>
              <a:rPr lang="en-US" dirty="0" smtClean="0"/>
              <a:t>Marianne </a:t>
            </a:r>
          </a:p>
          <a:p>
            <a:pPr lvl="1"/>
            <a:r>
              <a:rPr lang="en-US" dirty="0" smtClean="0"/>
              <a:t>Desire to touch</a:t>
            </a:r>
          </a:p>
          <a:p>
            <a:pPr lvl="1"/>
            <a:r>
              <a:rPr lang="en-US" dirty="0" smtClean="0"/>
              <a:t>Inaccessible in revolutionary space</a:t>
            </a:r>
          </a:p>
          <a:p>
            <a:endParaRPr lang="en-US" dirty="0"/>
          </a:p>
        </p:txBody>
      </p:sp>
      <p:pic>
        <p:nvPicPr>
          <p:cNvPr id="6" name="Picture Placeholder 5" descr="monnetfont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609975" y="1299704"/>
            <a:ext cx="4162425" cy="55443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Festival of the Unity and Indivisibly of the Republic, August 10, 1973</a:t>
            </a:r>
            <a:endParaRPr lang="en-US" dirty="0"/>
          </a:p>
        </p:txBody>
      </p:sp>
      <p:pic>
        <p:nvPicPr>
          <p:cNvPr id="1026" name="Picture 2" descr="D:\ltu-lbe\monnetfont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6704" y="0"/>
            <a:ext cx="1987296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Stillness and </a:t>
            </a:r>
            <a:r>
              <a:rPr lang="en-US" dirty="0" err="1" smtClean="0"/>
              <a:t>Emptyness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1905000" cy="50292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The Death of Marat</a:t>
            </a:r>
          </a:p>
          <a:p>
            <a:pPr lvl="1"/>
            <a:r>
              <a:rPr lang="en-US" dirty="0" smtClean="0"/>
              <a:t>July 13, 1793</a:t>
            </a:r>
          </a:p>
          <a:p>
            <a:endParaRPr lang="en-US" dirty="0" smtClean="0"/>
          </a:p>
          <a:p>
            <a:r>
              <a:rPr lang="en-US" sz="1800" dirty="0" smtClean="0"/>
              <a:t>The Death of Bara</a:t>
            </a:r>
          </a:p>
          <a:p>
            <a:pPr lvl="1"/>
            <a:r>
              <a:rPr lang="en-US" dirty="0" smtClean="0"/>
              <a:t>1793</a:t>
            </a:r>
          </a:p>
          <a:p>
            <a:pPr lvl="1"/>
            <a:endParaRPr lang="en-US" dirty="0" smtClean="0"/>
          </a:p>
          <a:p>
            <a:r>
              <a:rPr lang="en-US" sz="1800" dirty="0" smtClean="0"/>
              <a:t>Stillness</a:t>
            </a:r>
          </a:p>
          <a:p>
            <a:r>
              <a:rPr lang="en-US" sz="1800" dirty="0" smtClean="0"/>
              <a:t>Coldness</a:t>
            </a:r>
          </a:p>
          <a:p>
            <a:r>
              <a:rPr lang="en-US" sz="1800" dirty="0" smtClean="0"/>
              <a:t>Emptiness</a:t>
            </a:r>
          </a:p>
          <a:p>
            <a:r>
              <a:rPr lang="en-US" sz="1800" dirty="0" smtClean="0"/>
              <a:t>Focus on body</a:t>
            </a:r>
          </a:p>
          <a:p>
            <a:endParaRPr lang="en-US" dirty="0" smtClean="0"/>
          </a:p>
          <a:p>
            <a:r>
              <a:rPr lang="en-US" sz="1800" dirty="0" smtClean="0"/>
              <a:t>Bara</a:t>
            </a:r>
          </a:p>
          <a:p>
            <a:pPr lvl="1"/>
            <a:r>
              <a:rPr lang="en-US" dirty="0" smtClean="0"/>
              <a:t>Innocence</a:t>
            </a:r>
          </a:p>
          <a:p>
            <a:pPr lvl="1"/>
            <a:r>
              <a:rPr lang="en-US" dirty="0" smtClean="0"/>
              <a:t>Unselfishness</a:t>
            </a:r>
          </a:p>
          <a:p>
            <a:pPr lvl="1"/>
            <a:r>
              <a:rPr lang="en-US" dirty="0" smtClean="0"/>
              <a:t>Reflection of Marianne </a:t>
            </a:r>
          </a:p>
          <a:p>
            <a:endParaRPr lang="en-US" dirty="0"/>
          </a:p>
        </p:txBody>
      </p:sp>
      <p:pic>
        <p:nvPicPr>
          <p:cNvPr id="6" name="Picture Placeholder 5" descr="Death_of_Marat_by_David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295399"/>
            <a:ext cx="4326467" cy="55626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Compassion expressed through body, not place</a:t>
            </a:r>
            <a:endParaRPr lang="en-US" dirty="0"/>
          </a:p>
        </p:txBody>
      </p:sp>
      <p:pic>
        <p:nvPicPr>
          <p:cNvPr id="7170" name="Picture 2" descr="D:\LTU-LBE\Death of B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295400"/>
            <a:ext cx="2667000" cy="2006127"/>
          </a:xfrm>
          <a:prstGeom prst="rect">
            <a:avLst/>
          </a:prstGeom>
          <a:noFill/>
        </p:spPr>
      </p:pic>
      <p:pic>
        <p:nvPicPr>
          <p:cNvPr id="7172" name="Picture 4" descr="D:\LTU-LBE\The-Death-of-Joseph-Bara-(1779-93)-30th-November-1793,-1883-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3352800"/>
            <a:ext cx="1371600" cy="1843924"/>
          </a:xfrm>
          <a:prstGeom prst="rect">
            <a:avLst/>
          </a:prstGeom>
          <a:noFill/>
        </p:spPr>
      </p:pic>
      <p:pic>
        <p:nvPicPr>
          <p:cNvPr id="7173" name="Picture 5" descr="D:\LTU-LBE\758px-Jacques-Louis_David,_Le_Serment_des_Horac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5229275"/>
            <a:ext cx="2057400" cy="1628725"/>
          </a:xfrm>
          <a:prstGeom prst="rect">
            <a:avLst/>
          </a:prstGeom>
          <a:noFill/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9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Ch. 9 -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00200"/>
            <a:ext cx="7086600" cy="5029200"/>
          </a:xfrm>
        </p:spPr>
        <p:txBody>
          <a:bodyPr/>
          <a:lstStyle/>
          <a:p>
            <a:r>
              <a:rPr lang="en-US" sz="1800" dirty="0" smtClean="0"/>
              <a:t>Citizen Reborn</a:t>
            </a:r>
          </a:p>
          <a:p>
            <a:pPr lvl="1"/>
            <a:r>
              <a:rPr lang="en-US" dirty="0" smtClean="0"/>
              <a:t>Marianne: Nurturing</a:t>
            </a:r>
          </a:p>
          <a:p>
            <a:pPr lvl="1"/>
            <a:r>
              <a:rPr lang="en-US" dirty="0" smtClean="0"/>
              <a:t>Liberty, Equality, Fraternity</a:t>
            </a:r>
          </a:p>
          <a:p>
            <a:pPr lvl="1"/>
            <a:endParaRPr lang="en-US" dirty="0" smtClean="0"/>
          </a:p>
          <a:p>
            <a:r>
              <a:rPr lang="en-US" sz="1800" dirty="0" smtClean="0"/>
              <a:t>Volume of Liberty</a:t>
            </a:r>
          </a:p>
          <a:p>
            <a:pPr lvl="1"/>
            <a:r>
              <a:rPr lang="en-US" dirty="0" err="1" smtClean="0"/>
              <a:t>Boullée</a:t>
            </a:r>
            <a:r>
              <a:rPr lang="en-US" dirty="0" smtClean="0"/>
              <a:t>: Rational and idealized</a:t>
            </a:r>
          </a:p>
          <a:p>
            <a:pPr lvl="1"/>
            <a:r>
              <a:rPr lang="en-US" dirty="0" smtClean="0"/>
              <a:t>Plazas: Nothing hidden</a:t>
            </a:r>
          </a:p>
          <a:p>
            <a:endParaRPr lang="en-US" dirty="0" smtClean="0"/>
          </a:p>
          <a:p>
            <a:r>
              <a:rPr lang="en-US" sz="1800" dirty="0" smtClean="0"/>
              <a:t>Dead Space: Executions</a:t>
            </a:r>
          </a:p>
          <a:p>
            <a:pPr lvl="1"/>
            <a:r>
              <a:rPr lang="en-US" dirty="0" smtClean="0"/>
              <a:t>Respect for the body</a:t>
            </a:r>
          </a:p>
          <a:p>
            <a:pPr lvl="1"/>
            <a:r>
              <a:rPr lang="en-US" dirty="0" smtClean="0"/>
              <a:t>Cut away the old - </a:t>
            </a:r>
            <a:r>
              <a:rPr lang="en-US" dirty="0" err="1" smtClean="0"/>
              <a:t>Ancien</a:t>
            </a:r>
            <a:r>
              <a:rPr lang="en-US" dirty="0" smtClean="0"/>
              <a:t> Régime</a:t>
            </a:r>
          </a:p>
          <a:p>
            <a:pPr lvl="1"/>
            <a:r>
              <a:rPr lang="en-US" dirty="0" smtClean="0"/>
              <a:t>Apathy to decapitation</a:t>
            </a:r>
          </a:p>
          <a:p>
            <a:endParaRPr lang="en-US" dirty="0" smtClean="0"/>
          </a:p>
          <a:p>
            <a:r>
              <a:rPr lang="en-US" sz="1800" dirty="0" smtClean="0"/>
              <a:t>Festival Space</a:t>
            </a:r>
          </a:p>
          <a:p>
            <a:pPr lvl="1"/>
            <a:r>
              <a:rPr lang="en-US" dirty="0" smtClean="0"/>
              <a:t>Intent to develop republican character</a:t>
            </a:r>
          </a:p>
          <a:p>
            <a:pPr lvl="1"/>
            <a:r>
              <a:rPr lang="en-US" dirty="0" smtClean="0"/>
              <a:t>Idealization dulls the body, resistance arouses</a:t>
            </a:r>
          </a:p>
          <a:p>
            <a:pPr lvl="1"/>
            <a:r>
              <a:rPr lang="en-US" dirty="0" smtClean="0"/>
              <a:t>Compassion conveyed through body, not place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Body Set Free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9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Chapter 7-8-9: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7162800" cy="4525963"/>
          </a:xfrm>
        </p:spPr>
        <p:txBody>
          <a:bodyPr/>
          <a:lstStyle/>
          <a:p>
            <a:r>
              <a:rPr lang="en-US" dirty="0" smtClean="0"/>
              <a:t>The social body</a:t>
            </a:r>
          </a:p>
          <a:p>
            <a:pPr lvl="1"/>
            <a:r>
              <a:rPr lang="en-US" dirty="0" smtClean="0"/>
              <a:t>Syncope </a:t>
            </a:r>
            <a:r>
              <a:rPr lang="en-US" dirty="0" smtClean="0">
                <a:sym typeface="Wingdings 3"/>
              </a:rPr>
              <a:t></a:t>
            </a:r>
            <a:r>
              <a:rPr lang="en-US" dirty="0" smtClean="0"/>
              <a:t> Segregation </a:t>
            </a:r>
            <a:r>
              <a:rPr lang="en-US" dirty="0" smtClean="0">
                <a:sym typeface="Wingdings 3"/>
              </a:rPr>
              <a:t></a:t>
            </a:r>
            <a:r>
              <a:rPr lang="en-US" dirty="0" smtClean="0"/>
              <a:t> Circulation </a:t>
            </a:r>
            <a:r>
              <a:rPr lang="en-US" dirty="0" smtClean="0">
                <a:sym typeface="Wingdings 3"/>
              </a:rPr>
              <a:t></a:t>
            </a:r>
            <a:r>
              <a:rPr lang="en-US" dirty="0" smtClean="0"/>
              <a:t> Amputation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Social space</a:t>
            </a:r>
          </a:p>
          <a:p>
            <a:pPr lvl="1"/>
            <a:r>
              <a:rPr lang="en-US" dirty="0" smtClean="0"/>
              <a:t>Economic  </a:t>
            </a:r>
            <a:r>
              <a:rPr lang="en-US" dirty="0" smtClean="0">
                <a:sym typeface="Wingdings 3"/>
              </a:rPr>
              <a:t> Segregated  Circulatory  Idealized  Apathetic</a:t>
            </a:r>
          </a:p>
          <a:p>
            <a:pPr lvl="1"/>
            <a:endParaRPr lang="en-US" dirty="0" smtClean="0">
              <a:sym typeface="Wingdings 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724C0-6947-448C-892E-56866F8077B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Image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371600"/>
            <a:ext cx="6781800" cy="5334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Chapter 7</a:t>
            </a:r>
            <a:endParaRPr lang="en-US" dirty="0" smtClean="0">
              <a:solidFill>
                <a:schemeClr val="tx1">
                  <a:lumMod val="95000"/>
                </a:schemeClr>
              </a:solidFill>
              <a:hlinkClick r:id="rId2"/>
            </a:endParaRPr>
          </a:p>
          <a:p>
            <a:r>
              <a:rPr lang="en-US" sz="1100" dirty="0" smtClean="0">
                <a:hlinkClick r:id="rId2"/>
              </a:rPr>
              <a:t>http://www.greenwichlibrary.org/blog/library_news/2009/09/bob-smith-returns-to-recount-merchant-of-venice.html</a:t>
            </a:r>
            <a:r>
              <a:rPr lang="en-US" sz="1100" dirty="0" smtClean="0"/>
              <a:t> (slide 3)</a:t>
            </a:r>
          </a:p>
          <a:p>
            <a:r>
              <a:rPr lang="en-US" sz="1100" dirty="0" smtClean="0">
                <a:hlinkClick r:id="rId3"/>
              </a:rPr>
              <a:t>http://wapedia.mobi/en/John_Gilbert_%28painter%29</a:t>
            </a:r>
            <a:r>
              <a:rPr lang="en-US" sz="1100" dirty="0" smtClean="0"/>
              <a:t> (slide 3)</a:t>
            </a:r>
          </a:p>
          <a:p>
            <a:r>
              <a:rPr lang="en-US" sz="1100" dirty="0" smtClean="0">
                <a:hlinkClick r:id="rId4"/>
              </a:rPr>
              <a:t>http://www.syropoulos.co.uk/ships.htm</a:t>
            </a:r>
            <a:r>
              <a:rPr lang="en-US" sz="1100" dirty="0" smtClean="0"/>
              <a:t> (slide 4)</a:t>
            </a:r>
          </a:p>
          <a:p>
            <a:r>
              <a:rPr lang="en-US" sz="1100" dirty="0" smtClean="0">
                <a:hlinkClick r:id="rId5"/>
              </a:rPr>
              <a:t>http://flemishamerican.blogspot.com/</a:t>
            </a:r>
            <a:r>
              <a:rPr lang="en-US" sz="1100" dirty="0" smtClean="0"/>
              <a:t> (slide 4)</a:t>
            </a:r>
          </a:p>
          <a:p>
            <a:r>
              <a:rPr lang="en-US" sz="1100" dirty="0" smtClean="0">
                <a:hlinkClick r:id="rId6"/>
              </a:rPr>
              <a:t>http://www.cedarseed.com/pearl/myitaly2.html</a:t>
            </a:r>
            <a:r>
              <a:rPr lang="en-US" sz="1100" dirty="0" smtClean="0"/>
              <a:t> (slide 5)</a:t>
            </a:r>
          </a:p>
          <a:p>
            <a:r>
              <a:rPr lang="en-US" sz="1100" dirty="0" smtClean="0">
                <a:hlinkClick r:id="rId7"/>
              </a:rPr>
              <a:t>http://www.venice-sights.co.uk/customs_house.htm (slide 5)</a:t>
            </a:r>
          </a:p>
          <a:p>
            <a:r>
              <a:rPr lang="en-US" sz="1100" dirty="0" smtClean="0">
                <a:hlinkClick r:id="rId8"/>
              </a:rPr>
              <a:t>http://realmofvenus.renaissanceitaly.net/library/drawers.htm</a:t>
            </a:r>
            <a:r>
              <a:rPr lang="en-US" sz="1100" dirty="0" smtClean="0"/>
              <a:t> (slide 6)</a:t>
            </a:r>
          </a:p>
          <a:p>
            <a:r>
              <a:rPr lang="en-US" sz="1100" i="1" dirty="0" smtClean="0"/>
              <a:t>Pretty Women, </a:t>
            </a:r>
            <a:r>
              <a:rPr lang="en-US" sz="1100" dirty="0" smtClean="0"/>
              <a:t>1990.</a:t>
            </a:r>
            <a:r>
              <a:rPr lang="en-US" sz="1100" i="1" dirty="0" smtClean="0"/>
              <a:t> </a:t>
            </a:r>
            <a:r>
              <a:rPr lang="en-US" sz="1100" dirty="0" smtClean="0"/>
              <a:t>Walt Disney Studios</a:t>
            </a:r>
            <a:endParaRPr lang="en-US" sz="1100" i="1" dirty="0" smtClean="0"/>
          </a:p>
          <a:p>
            <a:r>
              <a:rPr lang="en-US" sz="1100" dirty="0" smtClean="0">
                <a:hlinkClick r:id="rId9"/>
              </a:rPr>
              <a:t>http://reference.canadaspace.com/search/Giovanni%20Giocondo/</a:t>
            </a:r>
            <a:r>
              <a:rPr lang="en-US" sz="1100" dirty="0" smtClean="0"/>
              <a:t> (slide 8)</a:t>
            </a:r>
          </a:p>
          <a:p>
            <a:r>
              <a:rPr lang="en-US" sz="1100" dirty="0" smtClean="0">
                <a:hlinkClick r:id="rId10"/>
              </a:rPr>
              <a:t>http://www.visit-venice-italy.com/art-painters/albrecht_durer_venice_italy.htm</a:t>
            </a:r>
            <a:r>
              <a:rPr lang="en-US" sz="1100" dirty="0" smtClean="0"/>
              <a:t> (slide 8)</a:t>
            </a:r>
            <a:endParaRPr lang="en-US" sz="1100" dirty="0" smtClean="0">
              <a:hlinkClick r:id="rId7"/>
            </a:endParaRPr>
          </a:p>
          <a:p>
            <a:r>
              <a:rPr lang="en-US" sz="1100" dirty="0" smtClean="0">
                <a:hlinkClick r:id="rId7"/>
              </a:rPr>
              <a:t>http://www.flickr.com/photos/richardsennett/3965221695/</a:t>
            </a:r>
            <a:r>
              <a:rPr lang="en-US" sz="1100" dirty="0" smtClean="0"/>
              <a:t> (slide 9)</a:t>
            </a:r>
          </a:p>
          <a:p>
            <a:r>
              <a:rPr lang="en-US" sz="1100" dirty="0" smtClean="0">
                <a:hlinkClick r:id="rId11"/>
              </a:rPr>
              <a:t>http://samgrubersjewishartmonuments.blogspot.com/2009/04/lecture-isjm-president-samuel-gruber-to.html</a:t>
            </a:r>
            <a:r>
              <a:rPr lang="en-US" sz="1100" dirty="0" smtClean="0"/>
              <a:t> (slide 9)</a:t>
            </a:r>
          </a:p>
          <a:p>
            <a:r>
              <a:rPr lang="en-US" sz="1100" dirty="0" smtClean="0">
                <a:hlinkClick r:id="rId12"/>
              </a:rPr>
              <a:t>http://www.sacred-destinations.com/italy/venice-jewish-museum.htm</a:t>
            </a:r>
            <a:r>
              <a:rPr lang="en-US" sz="1100" dirty="0" smtClean="0"/>
              <a:t> (slide 10)</a:t>
            </a:r>
          </a:p>
          <a:p>
            <a:r>
              <a:rPr lang="en-US" sz="1100" dirty="0" smtClean="0"/>
              <a:t>Google Earth, Aerial Image underlay (Slide 10)</a:t>
            </a:r>
          </a:p>
          <a:p>
            <a:r>
              <a:rPr lang="en-US" sz="1100" dirty="0" smtClean="0">
                <a:hlinkClick r:id="rId13"/>
              </a:rPr>
              <a:t>http://www.kiddushinvenice.com/Sinagoga%20Tedesca.htm</a:t>
            </a:r>
            <a:r>
              <a:rPr lang="en-US" sz="1100" dirty="0" smtClean="0"/>
              <a:t> (slide 11)</a:t>
            </a:r>
          </a:p>
          <a:p>
            <a:r>
              <a:rPr lang="en-US" sz="1100" dirty="0" smtClean="0">
                <a:hlinkClick r:id="rId14"/>
              </a:rPr>
              <a:t>http://jhom.com/topics/choir/modena.htm</a:t>
            </a:r>
            <a:r>
              <a:rPr lang="en-US" sz="1100" dirty="0" smtClean="0"/>
              <a:t> (slide 12)</a:t>
            </a:r>
          </a:p>
          <a:p>
            <a:r>
              <a:rPr lang="en-US" sz="1100" dirty="0" smtClean="0">
                <a:hlinkClick r:id="rId15"/>
              </a:rPr>
              <a:t>http://de.wikipedia.org/wiki/Leone_da_Modena</a:t>
            </a:r>
            <a:r>
              <a:rPr lang="en-US" sz="1100" dirty="0" smtClean="0"/>
              <a:t> (slide 12)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Chapter 8</a:t>
            </a:r>
            <a:endParaRPr lang="en-US" dirty="0" smtClean="0">
              <a:solidFill>
                <a:schemeClr val="tx1">
                  <a:lumMod val="95000"/>
                </a:schemeClr>
              </a:solidFill>
              <a:hlinkClick r:id="rId2"/>
            </a:endParaRPr>
          </a:p>
          <a:p>
            <a:r>
              <a:rPr lang="en-US" sz="1100" dirty="0" err="1" smtClean="0"/>
              <a:t>Sennet</a:t>
            </a:r>
            <a:r>
              <a:rPr lang="en-US" sz="1100" dirty="0" smtClean="0"/>
              <a:t>, R</a:t>
            </a:r>
            <a:r>
              <a:rPr lang="en-US" sz="1100" i="1" dirty="0" smtClean="0"/>
              <a:t>, Flesh and Stone</a:t>
            </a:r>
            <a:r>
              <a:rPr lang="en-US" sz="1100" dirty="0" smtClean="0"/>
              <a:t>, Norton and Company, New York: Norton, 1994 (slides 15-20, and 22)</a:t>
            </a:r>
          </a:p>
          <a:p>
            <a:r>
              <a:rPr lang="en-US" sz="1100" dirty="0" smtClean="0"/>
              <a:t>???? (slide 20)</a:t>
            </a:r>
          </a:p>
          <a:p>
            <a:r>
              <a:rPr lang="en-US" sz="1100" dirty="0" smtClean="0"/>
              <a:t>Google Earth, Aerial Image underlay (Slide 21)</a:t>
            </a:r>
          </a:p>
          <a:p>
            <a:r>
              <a:rPr lang="en-US" sz="1100" dirty="0" smtClean="0">
                <a:hlinkClick r:id="rId16"/>
              </a:rPr>
              <a:t>http://www.executedtoday.com/2009/10/22/1789-baker-boulanger-francois-denis-lafayette</a:t>
            </a:r>
            <a:r>
              <a:rPr lang="en-US" sz="1100" dirty="0" smtClean="0"/>
              <a:t> (Slide 21)</a:t>
            </a:r>
          </a:p>
          <a:p>
            <a:r>
              <a:rPr lang="en-US" sz="1100" dirty="0" smtClean="0">
                <a:hlinkClick r:id="rId17"/>
              </a:rPr>
              <a:t>http://en.wikipedia.org/wiki/File:Women's_March_on_Versailles.jpg</a:t>
            </a:r>
            <a:r>
              <a:rPr lang="en-US" sz="1100" dirty="0" smtClean="0"/>
              <a:t> (slide 22)</a:t>
            </a:r>
          </a:p>
          <a:p>
            <a:endParaRPr lang="en-US" sz="11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Image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371600"/>
            <a:ext cx="67818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Chapter 9</a:t>
            </a:r>
            <a:endParaRPr lang="en-US" dirty="0" smtClean="0">
              <a:solidFill>
                <a:schemeClr val="tx1">
                  <a:lumMod val="95000"/>
                </a:schemeClr>
              </a:solidFill>
              <a:hlinkClick r:id="rId2"/>
            </a:endParaRPr>
          </a:p>
          <a:p>
            <a:r>
              <a:rPr lang="en-US" sz="1100" dirty="0" smtClean="0">
                <a:hlinkClick r:id="rId3"/>
              </a:rPr>
              <a:t>http://www.rjgeib.com/thoughts/french/french.html</a:t>
            </a:r>
            <a:r>
              <a:rPr lang="en-US" sz="1100" dirty="0" smtClean="0"/>
              <a:t> (slide 23)</a:t>
            </a:r>
          </a:p>
          <a:p>
            <a:r>
              <a:rPr lang="en-US" sz="1100" dirty="0" smtClean="0">
                <a:hlinkClick r:id="rId4"/>
              </a:rPr>
              <a:t>http://en.wikipedia.org/wiki/Sans-culottes</a:t>
            </a:r>
            <a:r>
              <a:rPr lang="en-US" sz="1100" dirty="0" smtClean="0"/>
              <a:t> (slide 24)</a:t>
            </a:r>
          </a:p>
          <a:p>
            <a:r>
              <a:rPr lang="en-US" sz="1100" dirty="0" smtClean="0">
                <a:hlinkClick r:id="rId5"/>
              </a:rPr>
              <a:t>http://www.kunst-fuer-alle.de/english/art/artist/image/simon-louis-nach-boizot/11315/2/75499/the-french-republican,-engraved-by-a--clement/index.htm</a:t>
            </a:r>
            <a:r>
              <a:rPr lang="en-US" sz="1100" dirty="0" smtClean="0"/>
              <a:t> (slide 25, 26)</a:t>
            </a:r>
          </a:p>
          <a:p>
            <a:r>
              <a:rPr lang="en-US" sz="1100" dirty="0" smtClean="0">
                <a:hlinkClick r:id="rId6"/>
              </a:rPr>
              <a:t>http://a32.idata.over-blog.com/300x332/1/15/47/48/STOCK-PLUS/marianne.jpg</a:t>
            </a:r>
            <a:r>
              <a:rPr lang="en-US" sz="1100" dirty="0" smtClean="0"/>
              <a:t> (slide 25)</a:t>
            </a:r>
          </a:p>
          <a:p>
            <a:r>
              <a:rPr lang="en-US" sz="1100" dirty="0" smtClean="0">
                <a:hlinkClick r:id="rId7"/>
              </a:rPr>
              <a:t>http://chnm.gmu.edu/revolution/d/2/</a:t>
            </a:r>
            <a:r>
              <a:rPr lang="en-US" sz="1100" dirty="0" smtClean="0"/>
              <a:t> (slide 25)</a:t>
            </a:r>
          </a:p>
          <a:p>
            <a:r>
              <a:rPr lang="en-US" sz="1100" dirty="0" smtClean="0">
                <a:hlinkClick r:id="rId8"/>
              </a:rPr>
              <a:t>http://www.elysee.fr/elysee/root/bank/les_symboles_de_la_republique/maria2gd.jpg</a:t>
            </a:r>
            <a:r>
              <a:rPr lang="en-US" sz="1100" dirty="0" smtClean="0"/>
              <a:t> (slide 25)</a:t>
            </a:r>
          </a:p>
          <a:p>
            <a:r>
              <a:rPr lang="en-US" sz="1100" dirty="0" smtClean="0">
                <a:hlinkClick r:id="rId9"/>
              </a:rPr>
              <a:t>http://chnm.gmu.edu/revolution/d/37/#</a:t>
            </a:r>
            <a:r>
              <a:rPr lang="en-US" sz="1100" dirty="0" smtClean="0"/>
              <a:t> (slide 25)</a:t>
            </a:r>
          </a:p>
          <a:p>
            <a:r>
              <a:rPr lang="en-US" sz="1100" dirty="0" err="1" smtClean="0"/>
              <a:t>Sennet</a:t>
            </a:r>
            <a:r>
              <a:rPr lang="en-US" sz="1100" dirty="0" smtClean="0"/>
              <a:t>, R</a:t>
            </a:r>
            <a:r>
              <a:rPr lang="en-US" sz="1100" i="1" dirty="0" smtClean="0"/>
              <a:t>, Flesh and Stone</a:t>
            </a:r>
            <a:r>
              <a:rPr lang="en-US" sz="1100" dirty="0" smtClean="0"/>
              <a:t>, Norton and Company, New York: Norton, 1994 (slides 26,27,32)</a:t>
            </a:r>
          </a:p>
          <a:p>
            <a:r>
              <a:rPr lang="en-US" sz="1100" dirty="0" smtClean="0">
                <a:hlinkClick r:id="rId10"/>
              </a:rPr>
              <a:t>http://hanser.ceat.okstate.edu/4073%20pages/boullee3.htm</a:t>
            </a:r>
            <a:r>
              <a:rPr lang="en-US" sz="1100" dirty="0" smtClean="0"/>
              <a:t> (slide 27)</a:t>
            </a:r>
          </a:p>
          <a:p>
            <a:r>
              <a:rPr lang="en-US" sz="1100" dirty="0" smtClean="0">
                <a:hlinkClick r:id="rId11"/>
              </a:rPr>
              <a:t>http://www.bing.com/maps</a:t>
            </a:r>
            <a:r>
              <a:rPr lang="en-US" sz="1100" dirty="0" smtClean="0"/>
              <a:t> (slide 28)</a:t>
            </a:r>
          </a:p>
          <a:p>
            <a:r>
              <a:rPr lang="en-US" sz="1100" dirty="0" smtClean="0">
                <a:hlinkClick r:id="rId12"/>
              </a:rPr>
              <a:t>http://www.medievality.com/the-rack-torture.html</a:t>
            </a:r>
            <a:r>
              <a:rPr lang="en-US" sz="1100" dirty="0" smtClean="0"/>
              <a:t> (slide 29)</a:t>
            </a:r>
          </a:p>
          <a:p>
            <a:r>
              <a:rPr lang="en-US" sz="1100" dirty="0" smtClean="0">
                <a:hlinkClick r:id="rId13"/>
              </a:rPr>
              <a:t>http://www.ipmart-forum.com/showthread.php?t=388768</a:t>
            </a:r>
            <a:r>
              <a:rPr lang="en-US" sz="1100" dirty="0" smtClean="0"/>
              <a:t> (slide 29)</a:t>
            </a:r>
          </a:p>
          <a:p>
            <a:r>
              <a:rPr lang="en-US" sz="1100" dirty="0" smtClean="0">
                <a:hlinkClick r:id="rId14"/>
              </a:rPr>
              <a:t>http://astrologieklassisch.wordpress.com/2009/10/22/seriose-zeitung-fragt-wen-wurden-sie-zuerst-erschiesen-banker-oder-politiker/</a:t>
            </a:r>
            <a:r>
              <a:rPr lang="en-US" sz="1100" dirty="0" smtClean="0"/>
              <a:t> (slide 29)</a:t>
            </a:r>
          </a:p>
          <a:p>
            <a:r>
              <a:rPr lang="en-US" sz="1100" dirty="0" smtClean="0">
                <a:hlinkClick r:id="rId15"/>
              </a:rPr>
              <a:t>http://www.blastmilk.com/decollete/gallery/guillotine/guillotine19.jpg</a:t>
            </a:r>
            <a:r>
              <a:rPr lang="en-US" sz="1100" dirty="0" smtClean="0"/>
              <a:t> (slide 29)</a:t>
            </a:r>
          </a:p>
          <a:p>
            <a:r>
              <a:rPr lang="en-US" sz="1100" dirty="0" smtClean="0"/>
              <a:t>Google Earth, Aerial Image underlay (Slide 30)</a:t>
            </a:r>
          </a:p>
          <a:p>
            <a:r>
              <a:rPr lang="en-US" sz="1100" dirty="0" smtClean="0">
                <a:hlinkClick r:id="rId16"/>
              </a:rPr>
              <a:t>http://architecture.desktopnexus.com/get/193979</a:t>
            </a:r>
            <a:r>
              <a:rPr lang="en-US" sz="1100" dirty="0" smtClean="0"/>
              <a:t> (slide 31)</a:t>
            </a:r>
          </a:p>
          <a:p>
            <a:r>
              <a:rPr lang="en-US" sz="1100" dirty="0" smtClean="0">
                <a:hlinkClick r:id="rId17"/>
              </a:rPr>
              <a:t>http://www.georgeglazer.com/prints/law/monnetfontfede.html</a:t>
            </a:r>
            <a:r>
              <a:rPr lang="en-US" sz="1100" dirty="0" smtClean="0"/>
              <a:t> (slide 33)</a:t>
            </a:r>
          </a:p>
          <a:p>
            <a:r>
              <a:rPr lang="en-US" sz="1100" dirty="0" smtClean="0">
                <a:hlinkClick r:id="rId18"/>
              </a:rPr>
              <a:t>http://www.vidarholen.net/contents/junk/marat.html</a:t>
            </a:r>
            <a:r>
              <a:rPr lang="en-US" sz="1100" dirty="0" smtClean="0"/>
              <a:t> (slide 34)</a:t>
            </a:r>
          </a:p>
          <a:p>
            <a:r>
              <a:rPr lang="en-US" sz="1100" dirty="0" smtClean="0">
                <a:hlinkClick r:id="rId19"/>
              </a:rPr>
              <a:t>http://www.paintingall.com/jacques-louis-david-the-death-of-bara.html</a:t>
            </a:r>
            <a:r>
              <a:rPr lang="en-US" sz="1100" dirty="0" smtClean="0"/>
              <a:t> (slide 34)</a:t>
            </a:r>
          </a:p>
          <a:p>
            <a:r>
              <a:rPr lang="en-US" sz="1100" dirty="0" smtClean="0">
                <a:hlinkClick r:id="rId20"/>
              </a:rPr>
              <a:t>http://www.still-life-art.org/The-Death-of-Joseph-Bara-(1779-93)-30th-November-1793,-1883-large.html</a:t>
            </a:r>
            <a:r>
              <a:rPr lang="en-US" sz="1100" dirty="0" smtClean="0"/>
              <a:t> (slide 34)</a:t>
            </a:r>
          </a:p>
          <a:p>
            <a:r>
              <a:rPr lang="en-US" sz="1100" dirty="0" smtClean="0">
                <a:hlinkClick r:id="rId21"/>
              </a:rPr>
              <a:t>http://en.wikipedia.org/wiki/File:Jacques-Louis_David,_Le_Serment_des_Horaces.jpg</a:t>
            </a:r>
            <a:r>
              <a:rPr lang="en-US" sz="1100" dirty="0" smtClean="0"/>
              <a:t> (slide 34)</a:t>
            </a:r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100" b="1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Venice Trade Market</a:t>
            </a:r>
            <a:br>
              <a:rPr lang="en-US" dirty="0" smtClean="0"/>
            </a:b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447800"/>
            <a:ext cx="1981200" cy="4525963"/>
          </a:xfrm>
        </p:spPr>
        <p:txBody>
          <a:bodyPr>
            <a:normAutofit/>
          </a:bodyPr>
          <a:lstStyle/>
          <a:p>
            <a:r>
              <a:rPr lang="en-US" sz="1900" dirty="0" smtClean="0"/>
              <a:t>Most international city of Renaissance</a:t>
            </a:r>
          </a:p>
          <a:p>
            <a:endParaRPr lang="en-US" sz="1900" dirty="0" smtClean="0"/>
          </a:p>
          <a:p>
            <a:r>
              <a:rPr lang="en-US" sz="1900" dirty="0" smtClean="0"/>
              <a:t>Foreigners came and went</a:t>
            </a:r>
          </a:p>
          <a:p>
            <a:endParaRPr lang="en-US" sz="1900" dirty="0" smtClean="0"/>
          </a:p>
          <a:p>
            <a:r>
              <a:rPr lang="en-US" sz="1900" dirty="0" smtClean="0"/>
              <a:t>Spice trade: </a:t>
            </a:r>
            <a:br>
              <a:rPr lang="en-US" sz="1900" dirty="0" smtClean="0"/>
            </a:br>
            <a:r>
              <a:rPr lang="en-US" sz="1500" dirty="0" smtClean="0"/>
              <a:t>-salt at first</a:t>
            </a:r>
            <a:br>
              <a:rPr lang="en-US" sz="1500" dirty="0" smtClean="0"/>
            </a:br>
            <a:r>
              <a:rPr lang="en-US" sz="1500" dirty="0" smtClean="0"/>
              <a:t>-others later</a:t>
            </a:r>
          </a:p>
          <a:p>
            <a:endParaRPr lang="en-US" sz="1900" dirty="0" smtClean="0"/>
          </a:p>
          <a:p>
            <a:r>
              <a:rPr lang="en-US" sz="1900" i="1" dirty="0" err="1" smtClean="0"/>
              <a:t>Muda</a:t>
            </a:r>
            <a:r>
              <a:rPr lang="en-US" sz="1900" dirty="0" smtClean="0"/>
              <a:t> </a:t>
            </a:r>
          </a:p>
          <a:p>
            <a:endParaRPr lang="en-US" sz="1900" i="1" dirty="0" smtClean="0"/>
          </a:p>
          <a:p>
            <a:endParaRPr lang="en-US" sz="1900" dirty="0"/>
          </a:p>
        </p:txBody>
      </p:sp>
      <p:sp>
        <p:nvSpPr>
          <p:cNvPr id="7" name="Rectangle 6"/>
          <p:cNvSpPr/>
          <p:nvPr/>
        </p:nvSpPr>
        <p:spPr>
          <a:xfrm>
            <a:off x="381000" y="83820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“His word is his bond”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33600" y="5257800"/>
            <a:ext cx="3352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 smtClean="0"/>
              <a:t>Muda</a:t>
            </a:r>
            <a:r>
              <a:rPr lang="en-US" sz="1400" i="1" dirty="0" smtClean="0"/>
              <a:t>:</a:t>
            </a:r>
            <a:r>
              <a:rPr lang="en-US" sz="1400" dirty="0" smtClean="0"/>
              <a:t> Special merchant gallery ship that combined using sails when at sea and 200 men rowing, when nearing shore.  City owned and then rented to merchants.</a:t>
            </a:r>
            <a:endParaRPr lang="en-US" sz="1400" i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846125"/>
            <a:ext cx="3505200" cy="30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5400"/>
            <a:ext cx="4048125" cy="317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7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Venice Sensuality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1981200" cy="4525963"/>
          </a:xfrm>
        </p:spPr>
        <p:txBody>
          <a:bodyPr>
            <a:noAutofit/>
          </a:bodyPr>
          <a:lstStyle/>
          <a:p>
            <a:r>
              <a:rPr lang="en-US" sz="1900" dirty="0" smtClean="0"/>
              <a:t>Sensual</a:t>
            </a:r>
          </a:p>
          <a:p>
            <a:pPr lvl="1">
              <a:buNone/>
            </a:pPr>
            <a:r>
              <a:rPr lang="en-US" sz="1500" dirty="0" smtClean="0"/>
              <a:t>-Europe</a:t>
            </a:r>
          </a:p>
          <a:p>
            <a:pPr lvl="1">
              <a:buNone/>
            </a:pPr>
            <a:r>
              <a:rPr lang="en-US" sz="1500" dirty="0" smtClean="0"/>
              <a:t>-Themselves</a:t>
            </a:r>
          </a:p>
          <a:p>
            <a:endParaRPr lang="en-US" sz="1900" dirty="0" smtClean="0"/>
          </a:p>
          <a:p>
            <a:r>
              <a:rPr lang="en-US" sz="1900" dirty="0" smtClean="0"/>
              <a:t>Palaces along Grand Canal</a:t>
            </a:r>
          </a:p>
          <a:p>
            <a:endParaRPr lang="en-US" sz="1900" dirty="0" smtClean="0"/>
          </a:p>
          <a:p>
            <a:r>
              <a:rPr lang="en-US" sz="1900" dirty="0" smtClean="0"/>
              <a:t>Homosexual Subculture</a:t>
            </a:r>
          </a:p>
          <a:p>
            <a:endParaRPr lang="en-US" sz="1900" dirty="0" smtClean="0"/>
          </a:p>
          <a:p>
            <a:r>
              <a:rPr lang="en-US" sz="1900" dirty="0" smtClean="0"/>
              <a:t>Spice Trade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126" y="3962400"/>
            <a:ext cx="4451874" cy="29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5399"/>
            <a:ext cx="5130644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Venetian Courtesan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1981200" cy="4525963"/>
          </a:xfrm>
        </p:spPr>
        <p:txBody>
          <a:bodyPr>
            <a:normAutofit/>
          </a:bodyPr>
          <a:lstStyle/>
          <a:p>
            <a:r>
              <a:rPr lang="en-US" sz="1900" dirty="0" smtClean="0"/>
              <a:t>Special threat</a:t>
            </a:r>
          </a:p>
          <a:p>
            <a:pPr lvl="1">
              <a:buNone/>
            </a:pPr>
            <a:r>
              <a:rPr lang="en-US" sz="1500" dirty="0" smtClean="0"/>
              <a:t>-fit into society</a:t>
            </a:r>
            <a:r>
              <a:rPr lang="en-US" sz="2000" dirty="0" smtClean="0"/>
              <a:t> </a:t>
            </a:r>
          </a:p>
          <a:p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1900" dirty="0" smtClean="0"/>
              <a:t>Part of society</a:t>
            </a:r>
          </a:p>
          <a:p>
            <a:endParaRPr lang="en-US" sz="2400" dirty="0" smtClean="0"/>
          </a:p>
          <a:p>
            <a:r>
              <a:rPr lang="en-US" sz="1900" dirty="0" smtClean="0"/>
              <a:t>Restrictions:</a:t>
            </a:r>
          </a:p>
          <a:p>
            <a:pPr lvl="1"/>
            <a:r>
              <a:rPr lang="en-US" sz="1500" dirty="0" smtClean="0"/>
              <a:t>clothing</a:t>
            </a:r>
          </a:p>
          <a:p>
            <a:pPr lvl="1"/>
            <a:r>
              <a:rPr lang="en-US" sz="1500" dirty="0" smtClean="0"/>
              <a:t>Jewelry</a:t>
            </a:r>
          </a:p>
          <a:p>
            <a:pPr lvl="1"/>
            <a:r>
              <a:rPr lang="en-US" sz="1500" dirty="0" smtClean="0"/>
              <a:t>living spaces</a:t>
            </a:r>
          </a:p>
          <a:p>
            <a:endParaRPr lang="en-US" sz="2400" dirty="0" smtClean="0"/>
          </a:p>
          <a:p>
            <a:r>
              <a:rPr lang="en-US" sz="1900" dirty="0" smtClean="0"/>
              <a:t>Fought forced isolation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91" y="1295400"/>
            <a:ext cx="398870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0" y="5257800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 smtClean="0"/>
          </a:p>
          <a:p>
            <a:r>
              <a:rPr lang="en-US" b="1" i="1" dirty="0" smtClean="0"/>
              <a:t>Courtesan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sz="1400" dirty="0" smtClean="0"/>
              <a:t>A prostitute with a courtly, wealthy, or upper-class clientele </a:t>
            </a: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(Merriam-Webster Dictionary)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Segregative</a:t>
            </a:r>
            <a:r>
              <a:rPr lang="en-US" dirty="0" smtClean="0"/>
              <a:t> Identity </a:t>
            </a:r>
            <a:endParaRPr lang="en-US" dirty="0"/>
          </a:p>
        </p:txBody>
      </p:sp>
      <p:pic>
        <p:nvPicPr>
          <p:cNvPr id="5" name="Content Placeholder 4" descr="Julia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2057400" y="1295400"/>
            <a:ext cx="3479157" cy="3886200"/>
          </a:xfrm>
        </p:spPr>
      </p:pic>
      <p:pic>
        <p:nvPicPr>
          <p:cNvPr id="6" name="Content Placeholder 5" descr="Julia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5638800" y="1278901"/>
            <a:ext cx="3581400" cy="3902698"/>
          </a:xfr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0" y="1600200"/>
            <a:ext cx="19812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 dirty="0" smtClean="0"/>
              <a:t>Prostitute vs. courtesan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endParaRPr lang="en-US" dirty="0" smtClean="0"/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 dirty="0" smtClean="0"/>
              <a:t>Appearance based exclusion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endParaRPr lang="en-US" dirty="0" smtClean="0"/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 dirty="0" smtClean="0"/>
              <a:t>Yellow scarves</a:t>
            </a:r>
          </a:p>
          <a:p>
            <a:pPr marL="225425" lvl="1" indent="-111125">
              <a:spcBef>
                <a:spcPct val="20000"/>
              </a:spcBef>
              <a:buClr>
                <a:schemeClr val="bg1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/>
              <a:t>Prostitutes &amp; pimps</a:t>
            </a:r>
          </a:p>
          <a:p>
            <a:pPr marL="225425" lvl="1" indent="-111125">
              <a:spcBef>
                <a:spcPct val="20000"/>
              </a:spcBef>
              <a:buClr>
                <a:schemeClr val="bg1"/>
              </a:buClr>
              <a:buSzPct val="80000"/>
              <a:buFont typeface="Wingdings" pitchFamily="2" charset="2"/>
              <a:buChar char="§"/>
            </a:pPr>
            <a:r>
              <a:rPr lang="en-US" sz="1400" dirty="0" smtClean="0"/>
              <a:t>1416</a:t>
            </a:r>
          </a:p>
          <a:p>
            <a:pPr marL="568325" lvl="1" indent="-111125">
              <a:spcBef>
                <a:spcPct val="20000"/>
              </a:spcBef>
              <a:buClr>
                <a:schemeClr val="bg1"/>
              </a:buClr>
              <a:buSzPct val="80000"/>
              <a:buFont typeface="Wingdings" pitchFamily="2" charset="2"/>
              <a:buChar char="§"/>
            </a:pPr>
            <a:endParaRPr lang="en-US" sz="1900" dirty="0" smtClean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534400" y="76200"/>
            <a:ext cx="533400" cy="228600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</a:t>
            </a: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fld id="{1A2D33C1-23DA-42B4-B9EA-CB02CD94926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Fondaco dei Tedeschi</a:t>
            </a:r>
            <a:br>
              <a:rPr lang="en-US" dirty="0" smtClean="0"/>
            </a:b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19812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1314 –Germans segregated</a:t>
            </a:r>
          </a:p>
          <a:p>
            <a:endParaRPr lang="en-US" sz="1800" dirty="0" smtClean="0"/>
          </a:p>
          <a:p>
            <a:r>
              <a:rPr lang="en-US" sz="1800" dirty="0" smtClean="0"/>
              <a:t>Under surveillance – economics</a:t>
            </a:r>
          </a:p>
          <a:p>
            <a:endParaRPr lang="en-US" sz="1800" dirty="0" smtClean="0"/>
          </a:p>
          <a:p>
            <a:r>
              <a:rPr lang="en-US" sz="1800" dirty="0" smtClean="0"/>
              <a:t>Reformation in Germany</a:t>
            </a:r>
          </a:p>
          <a:p>
            <a:endParaRPr lang="en-US" sz="1800" dirty="0" smtClean="0"/>
          </a:p>
          <a:p>
            <a:r>
              <a:rPr lang="en-US" sz="1800" dirty="0" smtClean="0"/>
              <a:t>1531 – All Germans in one place with spies</a:t>
            </a:r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7719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54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838200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“Factory of the Germans”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7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Jewish Ghetto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0" y="1447800"/>
            <a:ext cx="1981200" cy="4928616"/>
          </a:xfrm>
        </p:spPr>
        <p:txBody>
          <a:bodyPr>
            <a:normAutofit fontScale="47500" lnSpcReduction="20000"/>
          </a:bodyPr>
          <a:lstStyle/>
          <a:p>
            <a:r>
              <a:rPr lang="en-US" sz="4000" dirty="0" smtClean="0"/>
              <a:t>Disease concern</a:t>
            </a:r>
          </a:p>
          <a:p>
            <a:pPr lvl="1">
              <a:buNone/>
            </a:pPr>
            <a:r>
              <a:rPr lang="en-US" sz="3200" dirty="0" smtClean="0"/>
              <a:t>-syphilis</a:t>
            </a:r>
          </a:p>
          <a:p>
            <a:pPr lvl="1">
              <a:buNone/>
            </a:pPr>
            <a:r>
              <a:rPr lang="en-US" sz="3200" dirty="0" smtClean="0"/>
              <a:t>-leprosy</a:t>
            </a:r>
          </a:p>
          <a:p>
            <a:endParaRPr lang="en-US" sz="4000" dirty="0" smtClean="0"/>
          </a:p>
          <a:p>
            <a:r>
              <a:rPr lang="en-US" sz="4000" dirty="0" smtClean="0"/>
              <a:t>Money lenders</a:t>
            </a:r>
            <a:br>
              <a:rPr lang="en-US" sz="4000" dirty="0" smtClean="0"/>
            </a:br>
            <a:r>
              <a:rPr lang="en-US" sz="3200" dirty="0" smtClean="0"/>
              <a:t>-usury</a:t>
            </a:r>
          </a:p>
          <a:p>
            <a:endParaRPr lang="en-US" sz="4000" dirty="0" smtClean="0"/>
          </a:p>
          <a:p>
            <a:r>
              <a:rPr lang="en-US" sz="4000" dirty="0" smtClean="0"/>
              <a:t>Call for segregation</a:t>
            </a:r>
          </a:p>
          <a:p>
            <a:pPr lvl="1">
              <a:buNone/>
            </a:pPr>
            <a:r>
              <a:rPr lang="en-US" sz="3200" dirty="0" smtClean="0"/>
              <a:t>-April 6, 1515</a:t>
            </a:r>
          </a:p>
          <a:p>
            <a:endParaRPr lang="en-US" sz="4000" dirty="0" smtClean="0"/>
          </a:p>
          <a:p>
            <a:r>
              <a:rPr lang="en-US" sz="4000" dirty="0" smtClean="0"/>
              <a:t>Ghetto proposed </a:t>
            </a:r>
            <a:br>
              <a:rPr lang="en-US" sz="4000" dirty="0" smtClean="0"/>
            </a:br>
            <a:r>
              <a:rPr lang="en-US" sz="3200" dirty="0" smtClean="0"/>
              <a:t>-1515 </a:t>
            </a:r>
            <a:br>
              <a:rPr lang="en-US" sz="3200" dirty="0" smtClean="0"/>
            </a:br>
            <a:r>
              <a:rPr lang="en-US" sz="3200" dirty="0" smtClean="0"/>
              <a:t>- </a:t>
            </a:r>
            <a:r>
              <a:rPr lang="en-US" sz="3200" dirty="0" err="1" smtClean="0"/>
              <a:t>Zacaria</a:t>
            </a:r>
            <a:r>
              <a:rPr lang="en-US" sz="3200" dirty="0" smtClean="0"/>
              <a:t> </a:t>
            </a:r>
            <a:r>
              <a:rPr lang="en-US" sz="3200" dirty="0" err="1" smtClean="0"/>
              <a:t>Dolfin</a:t>
            </a:r>
            <a:endParaRPr lang="en-US" sz="3200" dirty="0" smtClean="0"/>
          </a:p>
          <a:p>
            <a:endParaRPr lang="en-US" sz="2200" b="1" i="1" dirty="0" smtClean="0"/>
          </a:p>
          <a:p>
            <a:pPr>
              <a:buNone/>
            </a:pPr>
            <a:r>
              <a:rPr lang="en-US" sz="2200" dirty="0" smtClean="0"/>
              <a:t>	</a:t>
            </a:r>
          </a:p>
          <a:p>
            <a:endParaRPr lang="en-US" sz="2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3443" y="4191000"/>
            <a:ext cx="391055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5400"/>
            <a:ext cx="4114800" cy="289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057400" y="4876800"/>
            <a:ext cx="3200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i="1" dirty="0" smtClean="0"/>
              <a:t>Ghetto:</a:t>
            </a:r>
          </a:p>
          <a:p>
            <a:pPr>
              <a:buNone/>
            </a:pPr>
            <a:r>
              <a:rPr lang="en-US" sz="1400" dirty="0" smtClean="0"/>
              <a:t>‘foundry’  (from </a:t>
            </a:r>
            <a:r>
              <a:rPr lang="en-US" sz="1400" dirty="0" err="1" smtClean="0"/>
              <a:t>gettare</a:t>
            </a:r>
            <a:r>
              <a:rPr lang="en-US" sz="1400" dirty="0" smtClean="0"/>
              <a:t>, ‘to pour’) </a:t>
            </a:r>
          </a:p>
          <a:p>
            <a:pPr>
              <a:buNone/>
            </a:pPr>
            <a:r>
              <a:rPr lang="en-US" sz="1400" dirty="0" smtClean="0"/>
              <a:t>Now: a quarter of a city in which Jews were formerly required to live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</a:rPr>
              <a:t>(Merriam-Webster dictionary)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76200"/>
            <a:ext cx="533400" cy="228600"/>
          </a:xfrm>
        </p:spPr>
        <p:txBody>
          <a:bodyPr/>
          <a:lstStyle/>
          <a:p>
            <a:r>
              <a:rPr lang="en-US" sz="1200" dirty="0" smtClean="0"/>
              <a:t>7 </a:t>
            </a:r>
            <a:r>
              <a:rPr lang="en-US" dirty="0" smtClean="0"/>
              <a:t>/ </a:t>
            </a:r>
            <a:fld id="{1A2D33C1-23DA-42B4-B9EA-CB02CD94926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5446</TotalTime>
  <Words>1496</Words>
  <Application>Microsoft Office PowerPoint</Application>
  <PresentationFormat>On-screen Show (4:3)</PresentationFormat>
  <Paragraphs>492</Paragraphs>
  <Slides>38</Slides>
  <Notes>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Technic</vt:lpstr>
      <vt:lpstr>Flesh and Stone Chapters  7 – 8 – 9</vt:lpstr>
      <vt:lpstr>Chapter 7: Fear of Touching</vt:lpstr>
      <vt:lpstr>Merchant of Venice -</vt:lpstr>
      <vt:lpstr>Venice Trade Market </vt:lpstr>
      <vt:lpstr>Venice Sensuality</vt:lpstr>
      <vt:lpstr>Venetian Courtesan</vt:lpstr>
      <vt:lpstr>Segregative Identity </vt:lpstr>
      <vt:lpstr>Fondaco dei Tedeschi </vt:lpstr>
      <vt:lpstr>Jewish Ghetto</vt:lpstr>
      <vt:lpstr>Jewish Ghetto</vt:lpstr>
      <vt:lpstr>Synagogue</vt:lpstr>
      <vt:lpstr>Leon Modena</vt:lpstr>
      <vt:lpstr>Part Three Arteries and Veins</vt:lpstr>
      <vt:lpstr>Chapter Eight: Moving Bodies</vt:lpstr>
      <vt:lpstr>Moving Bodies</vt:lpstr>
      <vt:lpstr>Slide 16</vt:lpstr>
      <vt:lpstr>Slide 17</vt:lpstr>
      <vt:lpstr>Slide 18</vt:lpstr>
      <vt:lpstr>Slide 19</vt:lpstr>
      <vt:lpstr>Slide 20</vt:lpstr>
      <vt:lpstr>Great Bread Riot</vt:lpstr>
      <vt:lpstr>Chapter Eight: Moving Bodies  EXTRA SLIDE Discovery in blood pulses and the nerve system</vt:lpstr>
      <vt:lpstr>The Body Set Free</vt:lpstr>
      <vt:lpstr>Sans-culottes</vt:lpstr>
      <vt:lpstr>Marianne</vt:lpstr>
      <vt:lpstr>Republic vs. Ancien Régime</vt:lpstr>
      <vt:lpstr>The Volume of Liberty</vt:lpstr>
      <vt:lpstr>The Volume of Liberty</vt:lpstr>
      <vt:lpstr>Guillotine</vt:lpstr>
      <vt:lpstr>Dead Space</vt:lpstr>
      <vt:lpstr>Execution of Louis XVI</vt:lpstr>
      <vt:lpstr>Festival Space</vt:lpstr>
      <vt:lpstr>Social Touching</vt:lpstr>
      <vt:lpstr>Stillness and Emptyness </vt:lpstr>
      <vt:lpstr>Ch. 9 - Summary</vt:lpstr>
      <vt:lpstr>Chapter 7-8-9: Summary</vt:lpstr>
      <vt:lpstr>Image Credits</vt:lpstr>
      <vt:lpstr>Image Credits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Ryan</dc:creator>
  <cp:lastModifiedBy>Ryan</cp:lastModifiedBy>
  <cp:revision>122</cp:revision>
  <dcterms:created xsi:type="dcterms:W3CDTF">2010-01-28T09:33:42Z</dcterms:created>
  <dcterms:modified xsi:type="dcterms:W3CDTF">2010-02-01T06:46:23Z</dcterms:modified>
</cp:coreProperties>
</file>