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1" r:id="rId5"/>
    <p:sldId id="268" r:id="rId6"/>
    <p:sldId id="262" r:id="rId7"/>
    <p:sldId id="269" r:id="rId8"/>
    <p:sldId id="263" r:id="rId9"/>
    <p:sldId id="264" r:id="rId10"/>
    <p:sldId id="266" r:id="rId11"/>
    <p:sldId id="260" r:id="rId12"/>
    <p:sldId id="284" r:id="rId13"/>
    <p:sldId id="272" r:id="rId14"/>
    <p:sldId id="282" r:id="rId15"/>
    <p:sldId id="283" r:id="rId16"/>
    <p:sldId id="270" r:id="rId17"/>
    <p:sldId id="273" r:id="rId18"/>
    <p:sldId id="274" r:id="rId19"/>
    <p:sldId id="275" r:id="rId20"/>
    <p:sldId id="277" r:id="rId21"/>
    <p:sldId id="278" r:id="rId22"/>
    <p:sldId id="276" r:id="rId23"/>
    <p:sldId id="279" r:id="rId24"/>
    <p:sldId id="280" r:id="rId25"/>
    <p:sldId id="281"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98" y="-9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yan\Documents\Book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Population</c:v>
                </c:pt>
              </c:strCache>
            </c:strRef>
          </c:tx>
          <c:spPr>
            <a:ln>
              <a:solidFill>
                <a:schemeClr val="tx1"/>
              </a:solidFill>
            </a:ln>
          </c:spPr>
          <c:marker>
            <c:spPr>
              <a:solidFill>
                <a:schemeClr val="tx1"/>
              </a:solidFill>
            </c:spPr>
          </c:marker>
          <c:xVal>
            <c:numRef>
              <c:f>Sheet1!$A$2:$A$21</c:f>
              <c:numCache>
                <c:formatCode>General</c:formatCode>
                <c:ptCount val="20"/>
                <c:pt idx="0">
                  <c:v>1820</c:v>
                </c:pt>
                <c:pt idx="1">
                  <c:v>1830</c:v>
                </c:pt>
                <c:pt idx="2">
                  <c:v>1840</c:v>
                </c:pt>
                <c:pt idx="3">
                  <c:v>1850</c:v>
                </c:pt>
                <c:pt idx="4">
                  <c:v>1860</c:v>
                </c:pt>
                <c:pt idx="5">
                  <c:v>1870</c:v>
                </c:pt>
                <c:pt idx="6">
                  <c:v>1880</c:v>
                </c:pt>
                <c:pt idx="7">
                  <c:v>1890</c:v>
                </c:pt>
                <c:pt idx="8">
                  <c:v>1900</c:v>
                </c:pt>
                <c:pt idx="9">
                  <c:v>1910</c:v>
                </c:pt>
                <c:pt idx="10">
                  <c:v>1920</c:v>
                </c:pt>
                <c:pt idx="11">
                  <c:v>1930</c:v>
                </c:pt>
                <c:pt idx="12">
                  <c:v>1940</c:v>
                </c:pt>
                <c:pt idx="13">
                  <c:v>1950</c:v>
                </c:pt>
                <c:pt idx="14">
                  <c:v>1960</c:v>
                </c:pt>
                <c:pt idx="15">
                  <c:v>1970</c:v>
                </c:pt>
                <c:pt idx="16">
                  <c:v>1980</c:v>
                </c:pt>
                <c:pt idx="17">
                  <c:v>1990</c:v>
                </c:pt>
                <c:pt idx="18">
                  <c:v>2000</c:v>
                </c:pt>
                <c:pt idx="19">
                  <c:v>2008</c:v>
                </c:pt>
              </c:numCache>
            </c:numRef>
          </c:xVal>
          <c:yVal>
            <c:numRef>
              <c:f>Sheet1!$B$2:$B$21</c:f>
              <c:numCache>
                <c:formatCode>General</c:formatCode>
                <c:ptCount val="20"/>
                <c:pt idx="0">
                  <c:v>1422</c:v>
                </c:pt>
                <c:pt idx="1">
                  <c:v>2222</c:v>
                </c:pt>
                <c:pt idx="2">
                  <c:v>9102</c:v>
                </c:pt>
                <c:pt idx="3">
                  <c:v>21019</c:v>
                </c:pt>
                <c:pt idx="4">
                  <c:v>45619</c:v>
                </c:pt>
                <c:pt idx="5">
                  <c:v>79577</c:v>
                </c:pt>
                <c:pt idx="6">
                  <c:v>116340</c:v>
                </c:pt>
                <c:pt idx="7">
                  <c:v>205876</c:v>
                </c:pt>
                <c:pt idx="8">
                  <c:v>285704</c:v>
                </c:pt>
                <c:pt idx="9">
                  <c:v>465766</c:v>
                </c:pt>
                <c:pt idx="10">
                  <c:v>993678</c:v>
                </c:pt>
                <c:pt idx="11">
                  <c:v>1568662</c:v>
                </c:pt>
                <c:pt idx="12">
                  <c:v>1623452</c:v>
                </c:pt>
                <c:pt idx="13">
                  <c:v>1849568</c:v>
                </c:pt>
                <c:pt idx="14">
                  <c:v>1670144</c:v>
                </c:pt>
                <c:pt idx="15">
                  <c:v>1514063</c:v>
                </c:pt>
                <c:pt idx="16">
                  <c:v>1203368</c:v>
                </c:pt>
                <c:pt idx="17">
                  <c:v>1027974</c:v>
                </c:pt>
                <c:pt idx="18">
                  <c:v>951270</c:v>
                </c:pt>
                <c:pt idx="19" formatCode="#,##0">
                  <c:v>777493</c:v>
                </c:pt>
              </c:numCache>
            </c:numRef>
          </c:yVal>
        </c:ser>
        <c:axId val="84753408"/>
        <c:axId val="84915328"/>
      </c:scatterChart>
      <c:valAx>
        <c:axId val="84753408"/>
        <c:scaling>
          <c:orientation val="minMax"/>
          <c:max val="2010"/>
        </c:scaling>
        <c:axPos val="b"/>
        <c:numFmt formatCode="General" sourceLinked="1"/>
        <c:tickLblPos val="nextTo"/>
        <c:crossAx val="84915328"/>
        <c:crosses val="autoZero"/>
        <c:crossBetween val="midCat"/>
      </c:valAx>
      <c:valAx>
        <c:axId val="84915328"/>
        <c:scaling>
          <c:orientation val="minMax"/>
        </c:scaling>
        <c:axPos val="l"/>
        <c:majorGridlines/>
        <c:title>
          <c:tx>
            <c:rich>
              <a:bodyPr rot="-5400000" vert="horz"/>
              <a:lstStyle/>
              <a:p>
                <a:pPr>
                  <a:defRPr sz="1400"/>
                </a:pPr>
                <a:r>
                  <a:rPr lang="en-US" sz="1400" dirty="0" smtClean="0"/>
                  <a:t>Detroit Population</a:t>
                </a:r>
                <a:endParaRPr lang="en-US" sz="1400" dirty="0"/>
              </a:p>
            </c:rich>
          </c:tx>
          <c:layout/>
        </c:title>
        <c:numFmt formatCode="#,##0" sourceLinked="0"/>
        <c:tickLblPos val="nextTo"/>
        <c:crossAx val="8475340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sz="1400" dirty="0" smtClean="0"/>
              <a:t>U.S. Construction </a:t>
            </a:r>
            <a:r>
              <a:rPr lang="en-US" sz="1400" dirty="0"/>
              <a:t>Unemployment</a:t>
            </a:r>
          </a:p>
        </c:rich>
      </c:tx>
      <c:layout>
        <c:manualLayout>
          <c:xMode val="edge"/>
          <c:yMode val="edge"/>
          <c:x val="0.3222371914083661"/>
          <c:y val="3.2258064516129073E-2"/>
        </c:manualLayout>
      </c:layout>
    </c:title>
    <c:plotArea>
      <c:layout/>
      <c:lineChart>
        <c:grouping val="standard"/>
        <c:ser>
          <c:idx val="0"/>
          <c:order val="0"/>
          <c:tx>
            <c:strRef>
              <c:f>Sheet1!$B$1</c:f>
              <c:strCache>
                <c:ptCount val="1"/>
                <c:pt idx="0">
                  <c:v>Construction Unemployment</c:v>
                </c:pt>
              </c:strCache>
            </c:strRef>
          </c:tx>
          <c:spPr>
            <a:ln w="25400">
              <a:solidFill>
                <a:schemeClr val="tx1"/>
              </a:solidFill>
            </a:ln>
          </c:spPr>
          <c:marker>
            <c:symbol val="square"/>
            <c:size val="5"/>
            <c:spPr>
              <a:solidFill>
                <a:schemeClr val="tx1"/>
              </a:solidFill>
            </c:spPr>
          </c:marker>
          <c:cat>
            <c:numRef>
              <c:f>Sheet1!$A$2:$A$9</c:f>
              <c:numCache>
                <c:formatCode>General</c:formatCode>
                <c:ptCount val="8"/>
                <c:pt idx="0">
                  <c:v>2002</c:v>
                </c:pt>
                <c:pt idx="1">
                  <c:v>2003</c:v>
                </c:pt>
                <c:pt idx="2">
                  <c:v>2004</c:v>
                </c:pt>
                <c:pt idx="3">
                  <c:v>2005</c:v>
                </c:pt>
                <c:pt idx="4">
                  <c:v>2006</c:v>
                </c:pt>
                <c:pt idx="5">
                  <c:v>2007</c:v>
                </c:pt>
                <c:pt idx="6">
                  <c:v>2008</c:v>
                </c:pt>
                <c:pt idx="7">
                  <c:v>2009</c:v>
                </c:pt>
              </c:numCache>
            </c:numRef>
          </c:cat>
          <c:val>
            <c:numRef>
              <c:f>Sheet1!$B$2:$B$9</c:f>
              <c:numCache>
                <c:formatCode>0%</c:formatCode>
                <c:ptCount val="8"/>
                <c:pt idx="0">
                  <c:v>9.1000000000000025E-2</c:v>
                </c:pt>
                <c:pt idx="1">
                  <c:v>9.300000000000018E-2</c:v>
                </c:pt>
                <c:pt idx="2">
                  <c:v>8.4000000000000061E-2</c:v>
                </c:pt>
                <c:pt idx="3">
                  <c:v>7.6000000000000012E-2</c:v>
                </c:pt>
                <c:pt idx="4">
                  <c:v>6.8000000000000033E-2</c:v>
                </c:pt>
                <c:pt idx="5">
                  <c:v>7.6000000000000012E-2</c:v>
                </c:pt>
                <c:pt idx="6">
                  <c:v>0.127</c:v>
                </c:pt>
                <c:pt idx="7">
                  <c:v>0.22300000000000003</c:v>
                </c:pt>
              </c:numCache>
            </c:numRef>
          </c:val>
        </c:ser>
        <c:marker val="1"/>
        <c:axId val="96366592"/>
        <c:axId val="96368512"/>
      </c:lineChart>
      <c:catAx>
        <c:axId val="96366592"/>
        <c:scaling>
          <c:orientation val="minMax"/>
        </c:scaling>
        <c:axPos val="b"/>
        <c:numFmt formatCode="General" sourceLinked="1"/>
        <c:tickLblPos val="nextTo"/>
        <c:crossAx val="96368512"/>
        <c:crosses val="autoZero"/>
        <c:auto val="1"/>
        <c:lblAlgn val="ctr"/>
        <c:lblOffset val="100"/>
      </c:catAx>
      <c:valAx>
        <c:axId val="96368512"/>
        <c:scaling>
          <c:orientation val="minMax"/>
        </c:scaling>
        <c:axPos val="l"/>
        <c:majorGridlines/>
        <c:numFmt formatCode="0%" sourceLinked="1"/>
        <c:tickLblPos val="nextTo"/>
        <c:crossAx val="96366592"/>
        <c:crosses val="autoZero"/>
        <c:crossBetween val="between"/>
        <c:majorUnit val="0.1"/>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678283-5534-4DDC-8ACB-003DFBDC9D0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678283-5534-4DDC-8ACB-003DFBDC9D0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D7324B-7B4A-4D62-BE28-E960FAA1AB67}" type="datetimeFigureOut">
              <a:rPr lang="en-US" smtClean="0"/>
              <a:pPr/>
              <a:t>2/13/2010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678283-5534-4DDC-8ACB-003DFBDC9D0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AD7324B-7B4A-4D62-BE28-E960FAA1AB67}" type="datetimeFigureOut">
              <a:rPr lang="en-US" smtClean="0"/>
              <a:pPr/>
              <a:t>2/13/2010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48678283-5534-4DDC-8ACB-003DFBDC9D0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AD7324B-7B4A-4D62-BE28-E960FAA1AB67}" type="datetimeFigureOut">
              <a:rPr lang="en-US" smtClean="0"/>
              <a:pPr/>
              <a:t>2/13/2010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8678283-5534-4DDC-8ACB-003DFBDC9D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2.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Save Homes</a:t>
            </a:r>
            <a:endParaRPr lang="en-US" dirty="0"/>
          </a:p>
        </p:txBody>
      </p:sp>
      <p:sp>
        <p:nvSpPr>
          <p:cNvPr id="3" name="Subtitle 2"/>
          <p:cNvSpPr>
            <a:spLocks noGrp="1"/>
          </p:cNvSpPr>
          <p:nvPr>
            <p:ph type="subTitle" idx="1"/>
          </p:nvPr>
        </p:nvSpPr>
        <p:spPr/>
        <p:txBody>
          <a:bodyPr/>
          <a:lstStyle/>
          <a:p>
            <a:r>
              <a:rPr lang="en-US" dirty="0" smtClean="0"/>
              <a:t>Settle Detroit</a:t>
            </a:r>
            <a:endParaRPr lang="en-US" dirty="0"/>
          </a:p>
        </p:txBody>
      </p:sp>
      <p:sp>
        <p:nvSpPr>
          <p:cNvPr id="4" name="TextBox 3"/>
          <p:cNvSpPr txBox="1"/>
          <p:nvPr/>
        </p:nvSpPr>
        <p:spPr>
          <a:xfrm>
            <a:off x="762000" y="5181600"/>
            <a:ext cx="6748322" cy="307777"/>
          </a:xfrm>
          <a:prstGeom prst="rect">
            <a:avLst/>
          </a:prstGeom>
          <a:noFill/>
        </p:spPr>
        <p:txBody>
          <a:bodyPr wrap="none" rtlCol="0">
            <a:spAutoFit/>
          </a:bodyPr>
          <a:lstStyle/>
          <a:p>
            <a:r>
              <a:rPr lang="en-US" sz="1400" dirty="0" smtClean="0">
                <a:solidFill>
                  <a:schemeClr val="bg2">
                    <a:lumMod val="40000"/>
                    <a:lumOff val="60000"/>
                  </a:schemeClr>
                </a:solidFill>
              </a:rPr>
              <a:t>Ryan Grabow | Massive Change Studio | Lawrence Technological University | Spring 2010</a:t>
            </a:r>
            <a:endParaRPr lang="en-US" sz="1400" dirty="0">
              <a:solidFill>
                <a:schemeClr val="bg2">
                  <a:lumMod val="40000"/>
                  <a:lumOff val="6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New or Maintained</a:t>
            </a:r>
            <a:endParaRPr lang="en-US" dirty="0"/>
          </a:p>
        </p:txBody>
      </p:sp>
      <p:pic>
        <p:nvPicPr>
          <p:cNvPr id="13" name="Content Placeholder 12" descr="Map-Abandonment.jpg"/>
          <p:cNvPicPr>
            <a:picLocks noGrp="1" noChangeAspect="1"/>
          </p:cNvPicPr>
          <p:nvPr>
            <p:ph idx="1"/>
          </p:nvPr>
        </p:nvPicPr>
        <p:blipFill>
          <a:blip r:embed="rId2" cstate="print"/>
          <a:stretch>
            <a:fillRect/>
          </a:stretch>
        </p:blipFill>
        <p:spPr>
          <a:xfrm>
            <a:off x="381000" y="1553163"/>
            <a:ext cx="8381999" cy="5381037"/>
          </a:xfrm>
        </p:spPr>
      </p:pic>
      <p:sp>
        <p:nvSpPr>
          <p:cNvPr id="4"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Where</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5"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 Selection</a:t>
            </a:r>
            <a:endParaRPr lang="en-US" dirty="0"/>
          </a:p>
        </p:txBody>
      </p:sp>
      <p:graphicFrame>
        <p:nvGraphicFramePr>
          <p:cNvPr id="5" name="Picture Placeholder 4"/>
          <p:cNvGraphicFramePr>
            <a:graphicFrameLocks noGrp="1"/>
          </p:cNvGraphicFramePr>
          <p:nvPr>
            <p:ph type="pic" idx="1"/>
          </p:nvPr>
        </p:nvGraphicFramePr>
        <p:xfrm>
          <a:off x="2903538" y="4495800"/>
          <a:ext cx="6088062"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a:bodyPr>
          <a:lstStyle/>
          <a:p>
            <a:pPr algn="just"/>
            <a:r>
              <a:rPr lang="en-US" dirty="0" smtClean="0"/>
              <a:t>People and structures would need to be appropriately matched between ability and need.</a:t>
            </a:r>
          </a:p>
          <a:p>
            <a:pPr algn="just"/>
            <a:endParaRPr lang="en-US" dirty="0" smtClean="0"/>
          </a:p>
          <a:p>
            <a:pPr algn="just"/>
            <a:r>
              <a:rPr lang="en-US" dirty="0" smtClean="0"/>
              <a:t>Steep increases in construction unemployment provides a stock of skilled trade workers that can successfully provide the labor for the structure’s rehabilitation.  </a:t>
            </a:r>
          </a:p>
          <a:p>
            <a:pPr algn="just"/>
            <a:endParaRPr lang="en-US" dirty="0" smtClean="0"/>
          </a:p>
          <a:p>
            <a:pPr algn="just"/>
            <a:r>
              <a:rPr lang="en-US" i="1" dirty="0" smtClean="0"/>
              <a:t>“You’re in the construction trade and there ain’t no construction, what do you do? …I’ve done carpentry for 35 years. That’s all I know. … Just I ain’t got nowhere to go. I got my truck right outside, I’ll be sleeping in that soon</a:t>
            </a:r>
            <a:r>
              <a:rPr lang="en-US" sz="1100" i="1" dirty="0" smtClean="0">
                <a:solidFill>
                  <a:schemeClr val="tx1">
                    <a:lumMod val="75000"/>
                    <a:lumOff val="25000"/>
                  </a:schemeClr>
                </a:solidFill>
              </a:rPr>
              <a:t>.”  -Matt Springer, Valley News</a:t>
            </a:r>
          </a:p>
        </p:txBody>
      </p:sp>
      <p:pic>
        <p:nvPicPr>
          <p:cNvPr id="6" name="Picture 5" descr="05088evict.jpg"/>
          <p:cNvPicPr>
            <a:picLocks noChangeAspect="1"/>
          </p:cNvPicPr>
          <p:nvPr/>
        </p:nvPicPr>
        <p:blipFill>
          <a:blip r:embed="rId3" cstate="print"/>
          <a:srcRect r="44444"/>
          <a:stretch>
            <a:fillRect/>
          </a:stretch>
        </p:blipFill>
        <p:spPr>
          <a:xfrm>
            <a:off x="7315200" y="2209800"/>
            <a:ext cx="1718797" cy="2057400"/>
          </a:xfrm>
          <a:prstGeom prst="rect">
            <a:avLst/>
          </a:prstGeom>
        </p:spPr>
      </p:pic>
      <p:pic>
        <p:nvPicPr>
          <p:cNvPr id="1026" name="Picture 2" descr="D:\LTU-MC\Picture Project\Internet Photos\03150401_13_lg.jpg"/>
          <p:cNvPicPr>
            <a:picLocks noChangeAspect="1" noChangeArrowheads="1"/>
          </p:cNvPicPr>
          <p:nvPr/>
        </p:nvPicPr>
        <p:blipFill>
          <a:blip r:embed="rId4" cstate="print"/>
          <a:srcRect l="14815" r="22963" b="32593"/>
          <a:stretch>
            <a:fillRect/>
          </a:stretch>
        </p:blipFill>
        <p:spPr bwMode="auto">
          <a:xfrm>
            <a:off x="4920124" y="2209800"/>
            <a:ext cx="1899139" cy="2057400"/>
          </a:xfrm>
          <a:prstGeom prst="rect">
            <a:avLst/>
          </a:prstGeom>
          <a:noFill/>
        </p:spPr>
      </p:pic>
      <p:pic>
        <p:nvPicPr>
          <p:cNvPr id="1027" name="Picture 3" descr="D:\LTU-MC\Picture Project\Internet Photos\ShelterInOurCar_preprod_CRosegg1.jpg"/>
          <p:cNvPicPr>
            <a:picLocks noChangeAspect="1" noChangeArrowheads="1"/>
          </p:cNvPicPr>
          <p:nvPr/>
        </p:nvPicPr>
        <p:blipFill>
          <a:blip r:embed="rId5" cstate="print"/>
          <a:srcRect/>
          <a:stretch>
            <a:fillRect/>
          </a:stretch>
        </p:blipFill>
        <p:spPr bwMode="auto">
          <a:xfrm>
            <a:off x="3048000" y="2209800"/>
            <a:ext cx="1376187" cy="2057400"/>
          </a:xfrm>
          <a:prstGeom prst="rect">
            <a:avLst/>
          </a:prstGeom>
          <a:noFill/>
        </p:spPr>
      </p:pic>
      <p:sp>
        <p:nvSpPr>
          <p:cNvPr id="10" name="TextBox 9"/>
          <p:cNvSpPr txBox="1"/>
          <p:nvPr/>
        </p:nvSpPr>
        <p:spPr>
          <a:xfrm>
            <a:off x="4495800" y="3048000"/>
            <a:ext cx="348172" cy="461665"/>
          </a:xfrm>
          <a:prstGeom prst="rect">
            <a:avLst/>
          </a:prstGeom>
          <a:noFill/>
        </p:spPr>
        <p:txBody>
          <a:bodyPr wrap="none" rtlCol="0">
            <a:spAutoFit/>
          </a:bodyPr>
          <a:lstStyle/>
          <a:p>
            <a:r>
              <a:rPr lang="en-US" sz="2400" dirty="0" smtClean="0">
                <a:sym typeface="Wingdings 3"/>
              </a:rPr>
              <a:t></a:t>
            </a:r>
            <a:endParaRPr lang="en-US" sz="2400" dirty="0"/>
          </a:p>
        </p:txBody>
      </p:sp>
      <p:sp>
        <p:nvSpPr>
          <p:cNvPr id="11" name="TextBox 10"/>
          <p:cNvSpPr txBox="1"/>
          <p:nvPr/>
        </p:nvSpPr>
        <p:spPr>
          <a:xfrm>
            <a:off x="6858000" y="3048000"/>
            <a:ext cx="348172" cy="461665"/>
          </a:xfrm>
          <a:prstGeom prst="rect">
            <a:avLst/>
          </a:prstGeom>
          <a:noFill/>
        </p:spPr>
        <p:txBody>
          <a:bodyPr wrap="none" rtlCol="0">
            <a:spAutoFit/>
          </a:bodyPr>
          <a:lstStyle/>
          <a:p>
            <a:r>
              <a:rPr lang="en-US" sz="2400" dirty="0" smtClean="0">
                <a:sym typeface="Wingdings 3"/>
              </a:rPr>
              <a:t></a:t>
            </a:r>
            <a:endParaRPr lang="en-US" sz="2400" dirty="0"/>
          </a:p>
        </p:txBody>
      </p:sp>
      <p:sp>
        <p:nvSpPr>
          <p:cNvPr id="12" name="TextBox 11"/>
          <p:cNvSpPr txBox="1"/>
          <p:nvPr/>
        </p:nvSpPr>
        <p:spPr>
          <a:xfrm>
            <a:off x="4350026" y="2948609"/>
            <a:ext cx="641522" cy="707886"/>
          </a:xfrm>
          <a:prstGeom prst="rect">
            <a:avLst/>
          </a:prstGeom>
          <a:noFill/>
        </p:spPr>
        <p:txBody>
          <a:bodyPr wrap="none" rtlCol="0">
            <a:spAutoFit/>
          </a:bodyPr>
          <a:lstStyle/>
          <a:p>
            <a:r>
              <a:rPr lang="en-US" sz="4000" dirty="0" smtClean="0">
                <a:solidFill>
                  <a:srgbClr val="FF0000"/>
                </a:solidFill>
                <a:sym typeface="Wingdings 2"/>
              </a:rPr>
              <a:t></a:t>
            </a:r>
            <a:endParaRPr lang="en-US" sz="4000" dirty="0">
              <a:solidFill>
                <a:srgbClr val="FF0000"/>
              </a:solidFill>
            </a:endParaRPr>
          </a:p>
        </p:txBody>
      </p:sp>
      <p:sp>
        <p:nvSpPr>
          <p:cNvPr id="13" name="TextBox 12"/>
          <p:cNvSpPr txBox="1"/>
          <p:nvPr/>
        </p:nvSpPr>
        <p:spPr>
          <a:xfrm>
            <a:off x="6742043" y="2948609"/>
            <a:ext cx="641522" cy="707886"/>
          </a:xfrm>
          <a:prstGeom prst="rect">
            <a:avLst/>
          </a:prstGeom>
          <a:noFill/>
        </p:spPr>
        <p:txBody>
          <a:bodyPr wrap="none" rtlCol="0">
            <a:spAutoFit/>
          </a:bodyPr>
          <a:lstStyle/>
          <a:p>
            <a:r>
              <a:rPr lang="en-US" sz="4000" dirty="0" smtClean="0">
                <a:solidFill>
                  <a:srgbClr val="00B050"/>
                </a:solidFill>
                <a:sym typeface="Wingdings 2"/>
              </a:rPr>
              <a:t></a:t>
            </a:r>
            <a:endParaRPr lang="en-US" sz="4000" dirty="0">
              <a:solidFill>
                <a:srgbClr val="00B050"/>
              </a:solidFill>
            </a:endParaRPr>
          </a:p>
        </p:txBody>
      </p:sp>
      <p:cxnSp>
        <p:nvCxnSpPr>
          <p:cNvPr id="15" name="Straight Arrow Connector 14"/>
          <p:cNvCxnSpPr/>
          <p:nvPr/>
        </p:nvCxnSpPr>
        <p:spPr>
          <a:xfrm>
            <a:off x="3124200" y="1828800"/>
            <a:ext cx="5715000" cy="1588"/>
          </a:xfrm>
          <a:prstGeom prst="straightConnector1">
            <a:avLst/>
          </a:prstGeom>
          <a:ln>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19800" y="1905000"/>
            <a:ext cx="1295400" cy="152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Needs</a:t>
            </a:r>
            <a:endParaRPr lang="en-US" sz="1200" dirty="0"/>
          </a:p>
        </p:txBody>
      </p:sp>
      <p:sp>
        <p:nvSpPr>
          <p:cNvPr id="17" name="Rectangle 16"/>
          <p:cNvSpPr/>
          <p:nvPr/>
        </p:nvSpPr>
        <p:spPr>
          <a:xfrm>
            <a:off x="3677478" y="1600200"/>
            <a:ext cx="1295400" cy="1524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Skill</a:t>
            </a:r>
            <a:endParaRPr lang="en-US" sz="1200" dirty="0"/>
          </a:p>
        </p:txBody>
      </p:sp>
      <p:sp>
        <p:nvSpPr>
          <p:cNvPr id="19" name="Rectangle 18"/>
          <p:cNvSpPr/>
          <p:nvPr/>
        </p:nvSpPr>
        <p:spPr>
          <a:xfrm>
            <a:off x="6858000" y="1600200"/>
            <a:ext cx="1295400" cy="152400"/>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Skill</a:t>
            </a:r>
            <a:endParaRPr lang="en-US" sz="1200" dirty="0"/>
          </a:p>
        </p:txBody>
      </p:sp>
      <p:sp>
        <p:nvSpPr>
          <p:cNvPr id="22"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Who</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18"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3075866" y="2222500"/>
            <a:ext cx="5808493" cy="3600450"/>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Constructor Selection</a:t>
            </a:r>
            <a:endParaRPr lang="en-US" dirty="0"/>
          </a:p>
        </p:txBody>
      </p:sp>
      <p:sp>
        <p:nvSpPr>
          <p:cNvPr id="7" name="Text Placeholder 6"/>
          <p:cNvSpPr>
            <a:spLocks noGrp="1"/>
          </p:cNvSpPr>
          <p:nvPr>
            <p:ph type="body" sz="half" idx="2"/>
          </p:nvPr>
        </p:nvSpPr>
        <p:spPr/>
        <p:txBody>
          <a:bodyPr/>
          <a:lstStyle/>
          <a:p>
            <a:r>
              <a:rPr lang="en-US" smtClean="0"/>
              <a:t>Ideally persons who have a background in construction that are homeless or at risk of being homeless due to unemployment or underemployment. </a:t>
            </a:r>
            <a:endParaRPr lang="en-US" dirty="0"/>
          </a:p>
        </p:txBody>
      </p:sp>
      <p:pic>
        <p:nvPicPr>
          <p:cNvPr id="6" name="Picture 5" descr="05088evict.jpg"/>
          <p:cNvPicPr>
            <a:picLocks noChangeAspect="1"/>
          </p:cNvPicPr>
          <p:nvPr/>
        </p:nvPicPr>
        <p:blipFill>
          <a:blip r:embed="rId3" cstate="print"/>
          <a:srcRect r="44444"/>
          <a:stretch>
            <a:fillRect/>
          </a:stretch>
        </p:blipFill>
        <p:spPr>
          <a:xfrm>
            <a:off x="533400" y="4114800"/>
            <a:ext cx="1718797" cy="2057400"/>
          </a:xfrm>
          <a:prstGeom prst="rect">
            <a:avLst/>
          </a:prstGeom>
        </p:spPr>
      </p:pic>
      <p:sp>
        <p:nvSpPr>
          <p:cNvPr id="8" name="Freeform 7"/>
          <p:cNvSpPr/>
          <p:nvPr/>
        </p:nvSpPr>
        <p:spPr>
          <a:xfrm>
            <a:off x="6325474" y="2934119"/>
            <a:ext cx="1577591" cy="2914022"/>
          </a:xfrm>
          <a:custGeom>
            <a:avLst/>
            <a:gdLst>
              <a:gd name="connsiteX0" fmla="*/ 1075174 w 1577591"/>
              <a:gd name="connsiteY0" fmla="*/ 0 h 2914022"/>
              <a:gd name="connsiteX1" fmla="*/ 1085222 w 1577591"/>
              <a:gd name="connsiteY1" fmla="*/ 1557495 h 2914022"/>
              <a:gd name="connsiteX2" fmla="*/ 0 w 1577591"/>
              <a:gd name="connsiteY2" fmla="*/ 2672862 h 2914022"/>
              <a:gd name="connsiteX3" fmla="*/ 271305 w 1577591"/>
              <a:gd name="connsiteY3" fmla="*/ 2914022 h 2914022"/>
              <a:gd name="connsiteX4" fmla="*/ 1567543 w 1577591"/>
              <a:gd name="connsiteY4" fmla="*/ 1567543 h 2914022"/>
              <a:gd name="connsiteX5" fmla="*/ 1577591 w 1577591"/>
              <a:gd name="connsiteY5" fmla="*/ 0 h 2914022"/>
              <a:gd name="connsiteX6" fmla="*/ 1075174 w 1577591"/>
              <a:gd name="connsiteY6" fmla="*/ 0 h 2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591" h="2914022">
                <a:moveTo>
                  <a:pt x="1075174" y="0"/>
                </a:moveTo>
                <a:cubicBezTo>
                  <a:pt x="1078523" y="519165"/>
                  <a:pt x="1081873" y="1038330"/>
                  <a:pt x="1085222" y="1557495"/>
                </a:cubicBezTo>
                <a:lnTo>
                  <a:pt x="0" y="2672862"/>
                </a:lnTo>
                <a:lnTo>
                  <a:pt x="271305" y="2914022"/>
                </a:lnTo>
                <a:lnTo>
                  <a:pt x="1567543" y="1567543"/>
                </a:lnTo>
                <a:cubicBezTo>
                  <a:pt x="1570892" y="1045029"/>
                  <a:pt x="1574242" y="522514"/>
                  <a:pt x="1577591" y="0"/>
                </a:cubicBezTo>
                <a:lnTo>
                  <a:pt x="1075174" y="0"/>
                </a:lnTo>
                <a:close/>
              </a:path>
            </a:pathLst>
          </a:cu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60046" y="2944167"/>
            <a:ext cx="1577591" cy="2914022"/>
          </a:xfrm>
          <a:custGeom>
            <a:avLst/>
            <a:gdLst>
              <a:gd name="connsiteX0" fmla="*/ 1075174 w 1577591"/>
              <a:gd name="connsiteY0" fmla="*/ 0 h 2914022"/>
              <a:gd name="connsiteX1" fmla="*/ 1085222 w 1577591"/>
              <a:gd name="connsiteY1" fmla="*/ 1557495 h 2914022"/>
              <a:gd name="connsiteX2" fmla="*/ 0 w 1577591"/>
              <a:gd name="connsiteY2" fmla="*/ 2672862 h 2914022"/>
              <a:gd name="connsiteX3" fmla="*/ 271305 w 1577591"/>
              <a:gd name="connsiteY3" fmla="*/ 2914022 h 2914022"/>
              <a:gd name="connsiteX4" fmla="*/ 1567543 w 1577591"/>
              <a:gd name="connsiteY4" fmla="*/ 1567543 h 2914022"/>
              <a:gd name="connsiteX5" fmla="*/ 1577591 w 1577591"/>
              <a:gd name="connsiteY5" fmla="*/ 0 h 2914022"/>
              <a:gd name="connsiteX6" fmla="*/ 1075174 w 1577591"/>
              <a:gd name="connsiteY6" fmla="*/ 0 h 2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591" h="2914022">
                <a:moveTo>
                  <a:pt x="1075174" y="0"/>
                </a:moveTo>
                <a:cubicBezTo>
                  <a:pt x="1078523" y="519165"/>
                  <a:pt x="1081873" y="1038330"/>
                  <a:pt x="1085222" y="1557495"/>
                </a:cubicBezTo>
                <a:lnTo>
                  <a:pt x="0" y="2672862"/>
                </a:lnTo>
                <a:lnTo>
                  <a:pt x="271305" y="2914022"/>
                </a:lnTo>
                <a:lnTo>
                  <a:pt x="1567543" y="1567543"/>
                </a:lnTo>
                <a:cubicBezTo>
                  <a:pt x="1570892" y="1045029"/>
                  <a:pt x="1574242" y="522514"/>
                  <a:pt x="1577591" y="0"/>
                </a:cubicBezTo>
                <a:lnTo>
                  <a:pt x="1075174" y="0"/>
                </a:lnTo>
                <a:close/>
              </a:path>
            </a:pathLst>
          </a:cu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Who</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9"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95600" y="6172200"/>
            <a:ext cx="6248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Regional Benefits</a:t>
            </a:r>
            <a:endParaRPr lang="en-US" dirty="0"/>
          </a:p>
        </p:txBody>
      </p:sp>
      <p:sp>
        <p:nvSpPr>
          <p:cNvPr id="4" name="Text Placeholder 3"/>
          <p:cNvSpPr>
            <a:spLocks noGrp="1"/>
          </p:cNvSpPr>
          <p:nvPr>
            <p:ph type="body" sz="half" idx="2"/>
          </p:nvPr>
        </p:nvSpPr>
        <p:spPr/>
        <p:txBody>
          <a:bodyPr/>
          <a:lstStyle/>
          <a:p>
            <a:pPr algn="just"/>
            <a:r>
              <a:rPr lang="en-US" dirty="0" smtClean="0"/>
              <a:t>Opportunities keeping or attracting displaced productive workers to Detroit benefits the regional economy.</a:t>
            </a:r>
          </a:p>
          <a:p>
            <a:pPr algn="just"/>
            <a:endParaRPr lang="en-US" dirty="0" smtClean="0"/>
          </a:p>
          <a:p>
            <a:pPr algn="just"/>
            <a:r>
              <a:rPr lang="en-US" dirty="0" smtClean="0"/>
              <a:t>Stabilizing the deterioration of Detroit makes attracting development investments more feasible.  </a:t>
            </a:r>
          </a:p>
          <a:p>
            <a:endParaRPr lang="en-US" dirty="0" smtClean="0"/>
          </a:p>
          <a:p>
            <a:r>
              <a:rPr lang="en-US" dirty="0" smtClean="0"/>
              <a:t>Keeping extended families together in south east Michigan keeps their internal support systems intact. </a:t>
            </a:r>
          </a:p>
          <a:p>
            <a:pPr marL="119063" indent="-119063">
              <a:buClr>
                <a:schemeClr val="tx1"/>
              </a:buClr>
              <a:buFont typeface="Wingdings" pitchFamily="2" charset="2"/>
              <a:buChar char="§"/>
            </a:pPr>
            <a:r>
              <a:rPr lang="en-US" dirty="0" smtClean="0"/>
              <a:t>Keep displaced Detroiters</a:t>
            </a:r>
          </a:p>
          <a:p>
            <a:pPr marL="119063" indent="-119063">
              <a:buClr>
                <a:schemeClr val="tx1"/>
              </a:buClr>
              <a:buFont typeface="Wingdings" pitchFamily="2" charset="2"/>
              <a:buChar char="§"/>
            </a:pPr>
            <a:r>
              <a:rPr lang="en-US" dirty="0" smtClean="0"/>
              <a:t>Attract displaced from region </a:t>
            </a:r>
          </a:p>
          <a:p>
            <a:pPr marL="119063" indent="-119063">
              <a:buClr>
                <a:schemeClr val="tx1"/>
              </a:buClr>
              <a:buFont typeface="Wingdings" pitchFamily="2" charset="2"/>
              <a:buChar char="§"/>
            </a:pPr>
            <a:r>
              <a:rPr lang="en-US" dirty="0" smtClean="0"/>
              <a:t>Attract national / international displaced workers</a:t>
            </a:r>
          </a:p>
        </p:txBody>
      </p:sp>
      <p:pic>
        <p:nvPicPr>
          <p:cNvPr id="11" name="Picture Placeholder 10" descr="Attractor.jpg"/>
          <p:cNvPicPr>
            <a:picLocks noGrp="1" noChangeAspect="1"/>
          </p:cNvPicPr>
          <p:nvPr>
            <p:ph type="pic" idx="1"/>
          </p:nvPr>
        </p:nvPicPr>
        <p:blipFill>
          <a:blip r:embed="rId2" cstate="print"/>
          <a:srcRect l="10308" t="8259"/>
          <a:stretch>
            <a:fillRect/>
          </a:stretch>
        </p:blipFill>
        <p:spPr>
          <a:xfrm>
            <a:off x="2895600" y="1447800"/>
            <a:ext cx="6248400" cy="4753100"/>
          </a:xfrm>
        </p:spPr>
      </p:pic>
      <p:sp>
        <p:nvSpPr>
          <p:cNvPr id="13"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Stake</a:t>
            </a:r>
            <a:r>
              <a:rPr lang="en-US" sz="1400" dirty="0" smtClean="0">
                <a:solidFill>
                  <a:schemeClr val="tx1">
                    <a:lumMod val="50000"/>
                    <a:lumOff val="50000"/>
                  </a:schemeClr>
                </a:solidFill>
                <a:latin typeface="+mj-lt"/>
                <a:ea typeface="+mj-ea"/>
                <a:cs typeface="+mj-cs"/>
              </a:rPr>
              <a:t>holders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Beneficiaries</a:t>
            </a:r>
            <a:endParaRPr lang="en-US" dirty="0"/>
          </a:p>
        </p:txBody>
      </p:sp>
      <p:pic>
        <p:nvPicPr>
          <p:cNvPr id="5" name="Picture Placeholder 4" descr="Spirit1.jpg"/>
          <p:cNvPicPr>
            <a:picLocks noGrp="1" noChangeAspect="1"/>
          </p:cNvPicPr>
          <p:nvPr>
            <p:ph type="pic" idx="1"/>
          </p:nvPr>
        </p:nvPicPr>
        <p:blipFill>
          <a:blip r:embed="rId2" cstate="print"/>
          <a:srcRect l="4419" r="4419"/>
          <a:stretch>
            <a:fillRect/>
          </a:stretch>
        </p:blipFill>
        <p:spPr/>
      </p:pic>
      <p:sp>
        <p:nvSpPr>
          <p:cNvPr id="4" name="Text Placeholder 3"/>
          <p:cNvSpPr>
            <a:spLocks noGrp="1"/>
          </p:cNvSpPr>
          <p:nvPr>
            <p:ph type="body" sz="half" idx="2"/>
          </p:nvPr>
        </p:nvSpPr>
        <p:spPr/>
        <p:txBody>
          <a:bodyPr/>
          <a:lstStyle/>
          <a:p>
            <a:r>
              <a:rPr lang="en-US" dirty="0" smtClean="0"/>
              <a:t>City of Detroit</a:t>
            </a:r>
          </a:p>
          <a:p>
            <a:pPr marL="119063" indent="-119063">
              <a:buClr>
                <a:schemeClr val="tx1"/>
              </a:buClr>
              <a:buFont typeface="Wingdings" pitchFamily="2" charset="2"/>
              <a:buChar char="§"/>
            </a:pPr>
            <a:r>
              <a:rPr lang="en-US" dirty="0" smtClean="0"/>
              <a:t>Liability turned to asset</a:t>
            </a:r>
          </a:p>
          <a:p>
            <a:pPr marL="119063" indent="-119063">
              <a:buClr>
                <a:schemeClr val="tx1"/>
              </a:buClr>
              <a:buFont typeface="Wingdings" pitchFamily="2" charset="2"/>
              <a:buChar char="§"/>
            </a:pPr>
            <a:r>
              <a:rPr lang="en-US" dirty="0" smtClean="0"/>
              <a:t>Avoid demolition costs</a:t>
            </a:r>
          </a:p>
          <a:p>
            <a:pPr marL="119063" indent="-119063">
              <a:buClr>
                <a:schemeClr val="tx1"/>
              </a:buClr>
              <a:buFont typeface="Wingdings" pitchFamily="2" charset="2"/>
              <a:buChar char="§"/>
            </a:pPr>
            <a:r>
              <a:rPr lang="en-US" dirty="0" smtClean="0"/>
              <a:t>Short term tax loss for long term gain</a:t>
            </a:r>
          </a:p>
          <a:p>
            <a:pPr marL="119063" indent="-119063">
              <a:buClr>
                <a:schemeClr val="tx1"/>
              </a:buClr>
              <a:buFont typeface="Wingdings" pitchFamily="2" charset="2"/>
              <a:buChar char="§"/>
            </a:pPr>
            <a:endParaRPr lang="en-US" dirty="0" smtClean="0"/>
          </a:p>
          <a:p>
            <a:r>
              <a:rPr lang="en-US" dirty="0" smtClean="0"/>
              <a:t>Neighborhoods</a:t>
            </a:r>
          </a:p>
          <a:p>
            <a:pPr marL="119063" indent="-119063">
              <a:buClr>
                <a:schemeClr val="tx1"/>
              </a:buClr>
              <a:buFont typeface="Wingdings" pitchFamily="2" charset="2"/>
              <a:buChar char="§"/>
            </a:pPr>
            <a:r>
              <a:rPr lang="en-US" dirty="0" smtClean="0"/>
              <a:t>Liability turned to asset</a:t>
            </a:r>
          </a:p>
          <a:p>
            <a:pPr marL="119063" indent="-119063">
              <a:buClr>
                <a:schemeClr val="tx1"/>
              </a:buClr>
              <a:buFont typeface="Wingdings" pitchFamily="2" charset="2"/>
              <a:buChar char="§"/>
            </a:pPr>
            <a:r>
              <a:rPr lang="en-US" dirty="0" smtClean="0"/>
              <a:t>Add population to neighborhood</a:t>
            </a:r>
          </a:p>
          <a:p>
            <a:pPr marL="119063" indent="-119063">
              <a:buClr>
                <a:schemeClr val="tx1"/>
              </a:buClr>
              <a:buFont typeface="Wingdings" pitchFamily="2" charset="2"/>
              <a:buChar char="§"/>
            </a:pPr>
            <a:r>
              <a:rPr lang="en-US" dirty="0" smtClean="0"/>
              <a:t>Deter crime</a:t>
            </a:r>
          </a:p>
          <a:p>
            <a:pPr marL="119063" indent="-119063">
              <a:buClr>
                <a:schemeClr val="tx1"/>
              </a:buClr>
              <a:buFont typeface="Wingdings" pitchFamily="2" charset="2"/>
              <a:buChar char="§"/>
            </a:pPr>
            <a:endParaRPr lang="en-US" dirty="0" smtClean="0"/>
          </a:p>
          <a:p>
            <a:r>
              <a:rPr lang="en-US" dirty="0" smtClean="0"/>
              <a:t>Constructors</a:t>
            </a:r>
          </a:p>
          <a:p>
            <a:pPr marL="119063" indent="-119063">
              <a:buClr>
                <a:schemeClr val="tx1"/>
              </a:buClr>
              <a:buFont typeface="Wingdings" pitchFamily="2" charset="2"/>
              <a:buChar char="§"/>
            </a:pPr>
            <a:r>
              <a:rPr lang="en-US" dirty="0" smtClean="0"/>
              <a:t>Ability to build asset</a:t>
            </a:r>
          </a:p>
          <a:p>
            <a:pPr marL="119063" indent="-119063">
              <a:buClr>
                <a:schemeClr val="tx1"/>
              </a:buClr>
              <a:buFont typeface="Wingdings" pitchFamily="2" charset="2"/>
              <a:buChar char="§"/>
            </a:pPr>
            <a:r>
              <a:rPr lang="en-US" dirty="0" smtClean="0"/>
              <a:t>Free to low cost housing</a:t>
            </a:r>
          </a:p>
          <a:p>
            <a:pPr marL="119063" indent="-119063">
              <a:buClr>
                <a:schemeClr val="tx1"/>
              </a:buClr>
              <a:buFont typeface="Wingdings" pitchFamily="2" charset="2"/>
              <a:buChar char="§"/>
            </a:pPr>
            <a:endParaRPr lang="en-US" dirty="0" smtClean="0"/>
          </a:p>
          <a:p>
            <a:pPr marL="119063" indent="-119063">
              <a:buClr>
                <a:schemeClr val="tx1"/>
              </a:buClr>
            </a:pPr>
            <a:r>
              <a:rPr lang="en-US" dirty="0" smtClean="0"/>
              <a:t>Future tenants/ owners</a:t>
            </a:r>
          </a:p>
          <a:p>
            <a:pPr marL="119063" indent="-119063">
              <a:buClr>
                <a:schemeClr val="tx1"/>
              </a:buClr>
              <a:buFont typeface="Wingdings" pitchFamily="2" charset="2"/>
              <a:buChar char="§"/>
            </a:pPr>
            <a:r>
              <a:rPr lang="en-US" dirty="0" smtClean="0"/>
              <a:t>Preserved buildings offer opportunities for affordable housing</a:t>
            </a:r>
          </a:p>
          <a:p>
            <a:pPr marL="119063" indent="-119063">
              <a:buClr>
                <a:schemeClr val="tx1"/>
              </a:buClr>
            </a:pPr>
            <a:endParaRPr lang="en-US" dirty="0" smtClean="0"/>
          </a:p>
          <a:p>
            <a:pPr marL="119063" indent="-119063">
              <a:buClr>
                <a:schemeClr val="tx1"/>
              </a:buClr>
              <a:buFont typeface="Wingdings" pitchFamily="2" charset="2"/>
              <a:buChar char="§"/>
            </a:pPr>
            <a:endParaRPr lang="en-US" dirty="0" smtClean="0"/>
          </a:p>
          <a:p>
            <a:pPr marL="119063" indent="-119063">
              <a:buClr>
                <a:schemeClr val="tx1"/>
              </a:buClr>
              <a:buFont typeface="Wingdings" pitchFamily="2" charset="2"/>
              <a:buChar char="§"/>
            </a:pPr>
            <a:endParaRPr lang="en-US" dirty="0" smtClean="0"/>
          </a:p>
          <a:p>
            <a:endParaRPr lang="en-US" dirty="0" smtClean="0"/>
          </a:p>
          <a:p>
            <a:endParaRPr lang="en-US" dirty="0"/>
          </a:p>
        </p:txBody>
      </p:sp>
      <p:sp>
        <p:nvSpPr>
          <p:cNvPr id="6"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Stake</a:t>
            </a:r>
            <a:r>
              <a:rPr lang="en-US" sz="1400" dirty="0" smtClean="0">
                <a:solidFill>
                  <a:schemeClr val="tx1">
                    <a:lumMod val="50000"/>
                    <a:lumOff val="50000"/>
                  </a:schemeClr>
                </a:solidFill>
                <a:latin typeface="+mj-lt"/>
                <a:ea typeface="+mj-ea"/>
                <a:cs typeface="+mj-cs"/>
              </a:rPr>
              <a:t>holders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Beneficiaries</a:t>
            </a:r>
            <a:endParaRPr lang="en-US" dirty="0"/>
          </a:p>
        </p:txBody>
      </p:sp>
      <p:pic>
        <p:nvPicPr>
          <p:cNvPr id="1026" name="Picture 2"/>
          <p:cNvPicPr>
            <a:picLocks noGrp="1" noChangeAspect="1" noChangeArrowheads="1"/>
          </p:cNvPicPr>
          <p:nvPr>
            <p:ph type="pic" idx="1"/>
          </p:nvPr>
        </p:nvPicPr>
        <p:blipFill>
          <a:blip r:embed="rId2" cstate="print"/>
          <a:stretch>
            <a:fillRect/>
          </a:stretch>
        </p:blipFill>
        <p:spPr bwMode="auto">
          <a:xfrm>
            <a:off x="2971800" y="2362200"/>
            <a:ext cx="6008454" cy="3654440"/>
          </a:xfrm>
          <a:prstGeom prst="rect">
            <a:avLst/>
          </a:prstGeom>
          <a:noFill/>
          <a:ln w="9525">
            <a:noFill/>
            <a:miter lim="800000"/>
            <a:headEnd/>
            <a:tailEnd/>
          </a:ln>
        </p:spPr>
      </p:pic>
      <p:sp>
        <p:nvSpPr>
          <p:cNvPr id="7" name="Text Placeholder 6"/>
          <p:cNvSpPr>
            <a:spLocks noGrp="1"/>
          </p:cNvSpPr>
          <p:nvPr>
            <p:ph type="body" sz="half" idx="2"/>
          </p:nvPr>
        </p:nvSpPr>
        <p:spPr/>
        <p:txBody>
          <a:bodyPr/>
          <a:lstStyle/>
          <a:p>
            <a:r>
              <a:rPr lang="en-US" dirty="0" smtClean="0"/>
              <a:t>A segment of the homeless population with children can be served by the creation of more affordable housing in the city. A habitat for humanity loan could be set up to provide funding or sale opportunities for the constructors.</a:t>
            </a:r>
            <a:endParaRPr lang="en-US" dirty="0"/>
          </a:p>
        </p:txBody>
      </p:sp>
      <p:pic>
        <p:nvPicPr>
          <p:cNvPr id="9" name="Picture 3" descr="D:\LTU-MC\Picture Project\Internet Photos\ShelterInOurCar_preprod_CRosegg1.jpg"/>
          <p:cNvPicPr>
            <a:picLocks noChangeAspect="1" noChangeArrowheads="1"/>
          </p:cNvPicPr>
          <p:nvPr/>
        </p:nvPicPr>
        <p:blipFill>
          <a:blip r:embed="rId3" cstate="print"/>
          <a:srcRect/>
          <a:stretch>
            <a:fillRect/>
          </a:stretch>
        </p:blipFill>
        <p:spPr bwMode="auto">
          <a:xfrm>
            <a:off x="609600" y="4267200"/>
            <a:ext cx="1376187" cy="2057400"/>
          </a:xfrm>
          <a:prstGeom prst="rect">
            <a:avLst/>
          </a:prstGeom>
          <a:noFill/>
        </p:spPr>
      </p:pic>
      <p:sp>
        <p:nvSpPr>
          <p:cNvPr id="10" name="Freeform 9"/>
          <p:cNvSpPr/>
          <p:nvPr/>
        </p:nvSpPr>
        <p:spPr>
          <a:xfrm>
            <a:off x="3240593" y="3124200"/>
            <a:ext cx="1577591" cy="2914022"/>
          </a:xfrm>
          <a:custGeom>
            <a:avLst/>
            <a:gdLst>
              <a:gd name="connsiteX0" fmla="*/ 1075174 w 1577591"/>
              <a:gd name="connsiteY0" fmla="*/ 0 h 2914022"/>
              <a:gd name="connsiteX1" fmla="*/ 1085222 w 1577591"/>
              <a:gd name="connsiteY1" fmla="*/ 1557495 h 2914022"/>
              <a:gd name="connsiteX2" fmla="*/ 0 w 1577591"/>
              <a:gd name="connsiteY2" fmla="*/ 2672862 h 2914022"/>
              <a:gd name="connsiteX3" fmla="*/ 271305 w 1577591"/>
              <a:gd name="connsiteY3" fmla="*/ 2914022 h 2914022"/>
              <a:gd name="connsiteX4" fmla="*/ 1567543 w 1577591"/>
              <a:gd name="connsiteY4" fmla="*/ 1567543 h 2914022"/>
              <a:gd name="connsiteX5" fmla="*/ 1577591 w 1577591"/>
              <a:gd name="connsiteY5" fmla="*/ 0 h 2914022"/>
              <a:gd name="connsiteX6" fmla="*/ 1075174 w 1577591"/>
              <a:gd name="connsiteY6" fmla="*/ 0 h 2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591" h="2914022">
                <a:moveTo>
                  <a:pt x="1075174" y="0"/>
                </a:moveTo>
                <a:cubicBezTo>
                  <a:pt x="1078523" y="519165"/>
                  <a:pt x="1081873" y="1038330"/>
                  <a:pt x="1085222" y="1557495"/>
                </a:cubicBezTo>
                <a:lnTo>
                  <a:pt x="0" y="2672862"/>
                </a:lnTo>
                <a:lnTo>
                  <a:pt x="271305" y="2914022"/>
                </a:lnTo>
                <a:lnTo>
                  <a:pt x="1567543" y="1567543"/>
                </a:lnTo>
                <a:cubicBezTo>
                  <a:pt x="1570892" y="1045029"/>
                  <a:pt x="1574242" y="522514"/>
                  <a:pt x="1577591" y="0"/>
                </a:cubicBezTo>
                <a:lnTo>
                  <a:pt x="1075174" y="0"/>
                </a:lnTo>
                <a:close/>
              </a:path>
            </a:pathLst>
          </a:cu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Stake</a:t>
            </a:r>
            <a:r>
              <a:rPr lang="en-US" sz="1400" dirty="0" smtClean="0">
                <a:solidFill>
                  <a:schemeClr val="tx1">
                    <a:lumMod val="50000"/>
                    <a:lumOff val="50000"/>
                  </a:schemeClr>
                </a:solidFill>
                <a:latin typeface="+mj-lt"/>
                <a:ea typeface="+mj-ea"/>
                <a:cs typeface="+mj-cs"/>
              </a:rPr>
              <a:t>holders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8"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Text Placeholder 3"/>
          <p:cNvSpPr>
            <a:spLocks noGrp="1"/>
          </p:cNvSpPr>
          <p:nvPr>
            <p:ph type="body" sz="half" idx="2"/>
          </p:nvPr>
        </p:nvSpPr>
        <p:spPr/>
        <p:txBody>
          <a:bodyPr/>
          <a:lstStyle/>
          <a:p>
            <a:pPr>
              <a:buClr>
                <a:schemeClr val="tx1"/>
              </a:buClr>
              <a:buFont typeface="Arial" pitchFamily="34" charset="0"/>
              <a:buChar char="•"/>
            </a:pPr>
            <a:r>
              <a:rPr lang="en-US" dirty="0" smtClean="0"/>
              <a:t>Legal</a:t>
            </a:r>
          </a:p>
          <a:p>
            <a:pPr>
              <a:buClr>
                <a:schemeClr val="tx1"/>
              </a:buClr>
              <a:buFont typeface="Arial" pitchFamily="34" charset="0"/>
              <a:buChar char="•"/>
            </a:pPr>
            <a:r>
              <a:rPr lang="en-US" dirty="0" smtClean="0"/>
              <a:t>Political</a:t>
            </a:r>
          </a:p>
          <a:p>
            <a:pPr>
              <a:buClr>
                <a:schemeClr val="tx1"/>
              </a:buClr>
              <a:buFont typeface="Arial" pitchFamily="34" charset="0"/>
              <a:buChar char="•"/>
            </a:pPr>
            <a:r>
              <a:rPr lang="en-US" dirty="0" smtClean="0"/>
              <a:t>Living</a:t>
            </a:r>
          </a:p>
          <a:p>
            <a:pPr>
              <a:buClr>
                <a:schemeClr val="tx1"/>
              </a:buClr>
              <a:buFont typeface="Arial" pitchFamily="34" charset="0"/>
              <a:buChar char="•"/>
            </a:pPr>
            <a:r>
              <a:rPr lang="en-US" dirty="0" smtClean="0"/>
              <a:t>Construction</a:t>
            </a:r>
          </a:p>
          <a:p>
            <a:pPr>
              <a:buClr>
                <a:schemeClr val="tx1"/>
              </a:buClr>
              <a:buFont typeface="Arial" pitchFamily="34" charset="0"/>
              <a:buChar char="•"/>
            </a:pPr>
            <a:r>
              <a:rPr lang="en-US" dirty="0" smtClean="0"/>
              <a:t>Employment</a:t>
            </a:r>
          </a:p>
          <a:p>
            <a:pPr>
              <a:buClr>
                <a:schemeClr val="tx1"/>
              </a:buClr>
              <a:buFont typeface="Arial" pitchFamily="34" charset="0"/>
              <a:buChar char="•"/>
            </a:pPr>
            <a:r>
              <a:rPr lang="en-US" dirty="0" smtClean="0"/>
              <a:t>Psychological</a:t>
            </a:r>
          </a:p>
          <a:p>
            <a:pPr>
              <a:buClr>
                <a:schemeClr val="tx1"/>
              </a:buClr>
            </a:pPr>
            <a:endParaRPr lang="en-US" dirty="0" smtClean="0"/>
          </a:p>
          <a:p>
            <a:pPr>
              <a:buFont typeface="Arial" pitchFamily="34" charset="0"/>
              <a:buChar char="•"/>
            </a:pPr>
            <a:endParaRPr lang="en-US" dirty="0" smtClean="0"/>
          </a:p>
        </p:txBody>
      </p:sp>
      <p:sp>
        <p:nvSpPr>
          <p:cNvPr id="7" name="TextBox 6"/>
          <p:cNvSpPr txBox="1"/>
          <p:nvPr/>
        </p:nvSpPr>
        <p:spPr>
          <a:xfrm>
            <a:off x="2895600" y="1524000"/>
            <a:ext cx="6248400" cy="4708981"/>
          </a:xfrm>
          <a:prstGeom prst="rect">
            <a:avLst/>
          </a:prstGeom>
          <a:noFill/>
        </p:spPr>
        <p:txBody>
          <a:bodyPr wrap="square" rtlCol="0">
            <a:spAutoFit/>
          </a:bodyPr>
          <a:lstStyle/>
          <a:p>
            <a:r>
              <a:rPr lang="en-US" sz="1500" dirty="0" smtClean="0"/>
              <a:t>Legal</a:t>
            </a:r>
          </a:p>
          <a:p>
            <a:pPr>
              <a:buFont typeface="Arial" pitchFamily="34" charset="0"/>
              <a:buChar char="•"/>
            </a:pPr>
            <a:r>
              <a:rPr lang="en-US" sz="1500" dirty="0" smtClean="0"/>
              <a:t>Ownership, certificate of occupancy, liability, insurance, OHSA construction requirement,  plans and permitting</a:t>
            </a:r>
          </a:p>
          <a:p>
            <a:pPr>
              <a:buFont typeface="Arial" pitchFamily="34" charset="0"/>
              <a:buChar char="•"/>
            </a:pPr>
            <a:endParaRPr lang="en-US" sz="1500" dirty="0" smtClean="0"/>
          </a:p>
          <a:p>
            <a:r>
              <a:rPr lang="en-US" sz="1500" dirty="0" smtClean="0"/>
              <a:t>Political</a:t>
            </a:r>
          </a:p>
          <a:p>
            <a:pPr>
              <a:buFont typeface="Arial" pitchFamily="34" charset="0"/>
              <a:buChar char="•"/>
            </a:pPr>
            <a:r>
              <a:rPr lang="en-US" sz="1500" dirty="0" smtClean="0"/>
              <a:t>Tax forgiveness, population attracted, and conflicts with clearing land for large developments.</a:t>
            </a:r>
          </a:p>
          <a:p>
            <a:endParaRPr lang="en-US" sz="1500" dirty="0" smtClean="0"/>
          </a:p>
          <a:p>
            <a:r>
              <a:rPr lang="en-US" sz="1500" dirty="0" smtClean="0"/>
              <a:t>Living</a:t>
            </a:r>
          </a:p>
          <a:p>
            <a:pPr>
              <a:buFont typeface="Arial" pitchFamily="34" charset="0"/>
              <a:buChar char="•"/>
            </a:pPr>
            <a:r>
              <a:rPr lang="en-US" sz="1500" dirty="0" smtClean="0"/>
              <a:t>Economic support, safety, transportation, flexibility, climate, and utilities.</a:t>
            </a:r>
          </a:p>
          <a:p>
            <a:pPr>
              <a:buFont typeface="Arial" pitchFamily="34" charset="0"/>
              <a:buChar char="•"/>
            </a:pPr>
            <a:endParaRPr lang="en-US" sz="1500" dirty="0" smtClean="0"/>
          </a:p>
          <a:p>
            <a:r>
              <a:rPr lang="en-US" sz="1500" dirty="0" smtClean="0"/>
              <a:t>Construction</a:t>
            </a:r>
          </a:p>
          <a:p>
            <a:pPr>
              <a:buFont typeface="Arial" pitchFamily="34" charset="0"/>
              <a:buChar char="•"/>
            </a:pPr>
            <a:r>
              <a:rPr lang="en-US" sz="1500" dirty="0" smtClean="0"/>
              <a:t>Materials, costs, equipment, manpower, transportation.</a:t>
            </a:r>
          </a:p>
          <a:p>
            <a:pPr>
              <a:buFont typeface="Arial" pitchFamily="34" charset="0"/>
              <a:buChar char="•"/>
            </a:pPr>
            <a:endParaRPr lang="en-US" sz="1500" dirty="0" smtClean="0"/>
          </a:p>
          <a:p>
            <a:r>
              <a:rPr lang="en-US" sz="1500" dirty="0" smtClean="0"/>
              <a:t>Employment</a:t>
            </a:r>
          </a:p>
          <a:p>
            <a:pPr>
              <a:buFont typeface="Arial" pitchFamily="34" charset="0"/>
              <a:buChar char="•"/>
            </a:pPr>
            <a:r>
              <a:rPr lang="en-US" sz="1500" dirty="0" smtClean="0"/>
              <a:t>Income, time, availability and accessibility. </a:t>
            </a:r>
          </a:p>
          <a:p>
            <a:pPr>
              <a:buFont typeface="Arial" pitchFamily="34" charset="0"/>
              <a:buChar char="•"/>
            </a:pPr>
            <a:endParaRPr lang="en-US" sz="1500" dirty="0" smtClean="0"/>
          </a:p>
          <a:p>
            <a:r>
              <a:rPr lang="en-US" sz="1500" dirty="0" smtClean="0"/>
              <a:t>Psychological</a:t>
            </a:r>
          </a:p>
          <a:p>
            <a:pPr>
              <a:buFont typeface="Arial" pitchFamily="34" charset="0"/>
              <a:buChar char="•"/>
            </a:pPr>
            <a:r>
              <a:rPr lang="en-US" sz="1500" dirty="0" smtClean="0"/>
              <a:t>Self values, community values</a:t>
            </a:r>
          </a:p>
          <a:p>
            <a:endParaRPr lang="en-US" sz="1500" dirty="0" smtClean="0"/>
          </a:p>
        </p:txBody>
      </p:sp>
      <p:sp>
        <p:nvSpPr>
          <p:cNvPr id="5"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6"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2" descr="Map-Abandonment.jpg"/>
          <p:cNvPicPr>
            <a:picLocks noChangeAspect="1"/>
          </p:cNvPicPr>
          <p:nvPr/>
        </p:nvPicPr>
        <p:blipFill>
          <a:blip r:embed="rId2" cstate="print"/>
          <a:srcRect l="37763" r="3704" b="37763"/>
          <a:stretch>
            <a:fillRect/>
          </a:stretch>
        </p:blipFill>
        <p:spPr>
          <a:xfrm>
            <a:off x="152400" y="5001372"/>
            <a:ext cx="2514600" cy="1716458"/>
          </a:xfrm>
          <a:prstGeom prst="rect">
            <a:avLst/>
          </a:prstGeom>
          <a:solidFill>
            <a:schemeClr val="bg2">
              <a:shade val="75000"/>
            </a:schemeClr>
          </a:solidFill>
        </p:spPr>
      </p:pic>
      <p:sp>
        <p:nvSpPr>
          <p:cNvPr id="2" name="Title 1"/>
          <p:cNvSpPr>
            <a:spLocks noGrp="1"/>
          </p:cNvSpPr>
          <p:nvPr>
            <p:ph type="title"/>
          </p:nvPr>
        </p:nvSpPr>
        <p:spPr/>
        <p:txBody>
          <a:bodyPr/>
          <a:lstStyle/>
          <a:p>
            <a:r>
              <a:rPr lang="en-US" dirty="0" smtClean="0"/>
              <a:t>Legal </a:t>
            </a:r>
            <a:br>
              <a:rPr lang="en-US" dirty="0" smtClean="0"/>
            </a:br>
            <a:r>
              <a:rPr lang="en-US" dirty="0" smtClean="0"/>
              <a:t>Challenges</a:t>
            </a:r>
            <a:endParaRPr lang="en-US" dirty="0"/>
          </a:p>
        </p:txBody>
      </p:sp>
      <p:sp>
        <p:nvSpPr>
          <p:cNvPr id="4" name="Text Placeholder 3"/>
          <p:cNvSpPr>
            <a:spLocks noGrp="1"/>
          </p:cNvSpPr>
          <p:nvPr>
            <p:ph type="body" sz="half" idx="2"/>
          </p:nvPr>
        </p:nvSpPr>
        <p:spPr>
          <a:xfrm>
            <a:off x="164592" y="1728216"/>
            <a:ext cx="2468880" cy="3148584"/>
          </a:xfrm>
        </p:spPr>
        <p:txBody>
          <a:bodyPr/>
          <a:lstStyle/>
          <a:p>
            <a:r>
              <a:rPr lang="en-US" dirty="0" smtClean="0"/>
              <a:t>Wayne County $1 Auctions</a:t>
            </a:r>
          </a:p>
          <a:p>
            <a:pPr marL="114300" lvl="1">
              <a:buClr>
                <a:schemeClr val="tx1"/>
              </a:buClr>
              <a:buFont typeface="Wingdings" pitchFamily="2" charset="2"/>
              <a:buChar char="§"/>
            </a:pPr>
            <a:r>
              <a:rPr lang="en-US" sz="1400" dirty="0" smtClean="0"/>
              <a:t>Current bid: $2</a:t>
            </a:r>
          </a:p>
          <a:p>
            <a:pPr marL="114300" lvl="1">
              <a:buClr>
                <a:schemeClr val="tx1"/>
              </a:buClr>
              <a:buFont typeface="Wingdings" pitchFamily="2" charset="2"/>
              <a:buChar char="§"/>
            </a:pPr>
            <a:r>
              <a:rPr lang="en-US" sz="1400" dirty="0" smtClean="0"/>
              <a:t>Cost: Over $11,192.43 </a:t>
            </a:r>
          </a:p>
          <a:p>
            <a:pPr marL="114300" lvl="1">
              <a:buClr>
                <a:schemeClr val="tx1"/>
              </a:buClr>
              <a:buFont typeface="Wingdings" pitchFamily="2" charset="2"/>
              <a:buChar char="§"/>
            </a:pPr>
            <a:r>
              <a:rPr lang="en-US" sz="1400" dirty="0" smtClean="0"/>
              <a:t>No walk through</a:t>
            </a:r>
          </a:p>
          <a:p>
            <a:pPr marL="114300" lvl="1">
              <a:buClr>
                <a:schemeClr val="tx1"/>
              </a:buClr>
              <a:buFont typeface="Wingdings" pitchFamily="2" charset="2"/>
              <a:buChar char="§"/>
            </a:pPr>
            <a:r>
              <a:rPr lang="en-US" sz="1400" dirty="0" smtClean="0"/>
              <a:t>Potential other obligations encumbering the property.</a:t>
            </a:r>
          </a:p>
          <a:p>
            <a:pPr marL="114300" lvl="1">
              <a:buClr>
                <a:schemeClr val="tx1"/>
              </a:buClr>
              <a:buFont typeface="Wingdings" pitchFamily="2" charset="2"/>
              <a:buChar char="§"/>
            </a:pPr>
            <a:r>
              <a:rPr lang="en-US" sz="1400" dirty="0" smtClean="0"/>
              <a:t>Independent verification of information</a:t>
            </a:r>
          </a:p>
          <a:p>
            <a:pPr marL="114300" lvl="1">
              <a:buClr>
                <a:schemeClr val="tx1"/>
              </a:buClr>
              <a:buFont typeface="Wingdings" pitchFamily="2" charset="2"/>
              <a:buChar char="§"/>
            </a:pPr>
            <a:endParaRPr lang="en-US" sz="1400" dirty="0" smtClean="0"/>
          </a:p>
          <a:p>
            <a:pPr marL="119063" indent="-119063">
              <a:buClrTx/>
              <a:buFont typeface="Wingdings" pitchFamily="2" charset="2"/>
              <a:buChar char="§"/>
            </a:pPr>
            <a:r>
              <a:rPr lang="en-US" dirty="0" smtClean="0"/>
              <a:t>Potential for squatters</a:t>
            </a:r>
          </a:p>
          <a:p>
            <a:pPr marL="119063" indent="-119063">
              <a:buClrTx/>
              <a:buFont typeface="Wingdings" pitchFamily="2" charset="2"/>
              <a:buChar char="§"/>
            </a:pPr>
            <a:r>
              <a:rPr lang="en-US" dirty="0" smtClean="0"/>
              <a:t>Leave for construction work</a:t>
            </a:r>
            <a:endParaRPr lang="en-US" dirty="0"/>
          </a:p>
        </p:txBody>
      </p:sp>
      <p:pic>
        <p:nvPicPr>
          <p:cNvPr id="7" name="Picture Placeholder 6" descr="Dollar auctions.jpg"/>
          <p:cNvPicPr>
            <a:picLocks noGrp="1" noChangeAspect="1"/>
          </p:cNvPicPr>
          <p:nvPr>
            <p:ph type="pic" idx="1"/>
          </p:nvPr>
        </p:nvPicPr>
        <p:blipFill>
          <a:blip r:embed="rId3" cstate="print"/>
          <a:srcRect r="11351"/>
          <a:stretch>
            <a:fillRect/>
          </a:stretch>
        </p:blipFill>
        <p:spPr>
          <a:xfrm>
            <a:off x="2895601" y="1"/>
            <a:ext cx="6248399" cy="6846422"/>
          </a:xfrm>
        </p:spPr>
      </p:pic>
      <p:sp>
        <p:nvSpPr>
          <p:cNvPr id="9" name="Down Arrow 8"/>
          <p:cNvSpPr/>
          <p:nvPr/>
        </p:nvSpPr>
        <p:spPr>
          <a:xfrm>
            <a:off x="2088356" y="5564981"/>
            <a:ext cx="71438" cy="1333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6172200"/>
            <a:ext cx="6248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Political </a:t>
            </a:r>
            <a:br>
              <a:rPr lang="en-US" dirty="0" smtClean="0"/>
            </a:br>
            <a:r>
              <a:rPr lang="en-US" dirty="0" smtClean="0"/>
              <a:t>Challenges</a:t>
            </a:r>
            <a:endParaRPr lang="en-US" dirty="0"/>
          </a:p>
        </p:txBody>
      </p:sp>
      <p:pic>
        <p:nvPicPr>
          <p:cNvPr id="5" name="Picture Placeholder 4" descr="detroit comparison map.jpg"/>
          <p:cNvPicPr>
            <a:picLocks noGrp="1" noChangeAspect="1"/>
          </p:cNvPicPr>
          <p:nvPr>
            <p:ph type="pic" idx="1"/>
          </p:nvPr>
        </p:nvPicPr>
        <p:blipFill>
          <a:blip r:embed="rId2" cstate="print"/>
          <a:stretch>
            <a:fillRect/>
          </a:stretch>
        </p:blipFill>
        <p:spPr>
          <a:xfrm>
            <a:off x="2857500" y="1447800"/>
            <a:ext cx="6286500" cy="5029200"/>
          </a:xfrm>
        </p:spPr>
      </p:pic>
      <p:sp>
        <p:nvSpPr>
          <p:cNvPr id="4" name="Text Placeholder 3"/>
          <p:cNvSpPr>
            <a:spLocks noGrp="1"/>
          </p:cNvSpPr>
          <p:nvPr>
            <p:ph type="body" sz="half" idx="2"/>
          </p:nvPr>
        </p:nvSpPr>
        <p:spPr/>
        <p:txBody>
          <a:bodyPr/>
          <a:lstStyle/>
          <a:p>
            <a:pPr marL="119063" indent="-119063">
              <a:buClrTx/>
              <a:buFont typeface="Wingdings" pitchFamily="2" charset="2"/>
              <a:buChar char="§"/>
            </a:pPr>
            <a:r>
              <a:rPr lang="en-US" dirty="0" smtClean="0"/>
              <a:t>Potential conflicts with long term development goals.</a:t>
            </a:r>
          </a:p>
          <a:p>
            <a:pPr marL="114300" lvl="1">
              <a:buClr>
                <a:schemeClr val="tx1"/>
              </a:buClr>
              <a:buFont typeface="Wingdings" pitchFamily="2" charset="2"/>
              <a:buChar char="§"/>
            </a:pPr>
            <a:r>
              <a:rPr lang="en-US" sz="1400" dirty="0" smtClean="0"/>
              <a:t>Shrinking the city</a:t>
            </a:r>
          </a:p>
          <a:p>
            <a:pPr marL="114300" lvl="1">
              <a:buClr>
                <a:schemeClr val="tx1"/>
              </a:buClr>
              <a:buFont typeface="Wingdings" pitchFamily="2" charset="2"/>
              <a:buChar char="§"/>
            </a:pPr>
            <a:r>
              <a:rPr lang="en-US" sz="1400" dirty="0" smtClean="0"/>
              <a:t>Clearing land for large developments</a:t>
            </a:r>
          </a:p>
          <a:p>
            <a:pPr marL="114300" lvl="1">
              <a:buClr>
                <a:schemeClr val="tx1"/>
              </a:buClr>
              <a:buFont typeface="Wingdings" pitchFamily="2" charset="2"/>
              <a:buChar char="§"/>
            </a:pPr>
            <a:endParaRPr lang="en-US" sz="1400" dirty="0" smtClean="0"/>
          </a:p>
          <a:p>
            <a:pPr marL="119063" lvl="1" indent="-119063">
              <a:spcBef>
                <a:spcPts val="0"/>
              </a:spcBef>
              <a:buClrTx/>
              <a:buSzPct val="80000"/>
              <a:buFont typeface="Wingdings" pitchFamily="2" charset="2"/>
              <a:buChar char="§"/>
            </a:pPr>
            <a:r>
              <a:rPr lang="en-US" sz="1400" dirty="0" smtClean="0"/>
              <a:t>Objections to inhabitants</a:t>
            </a:r>
          </a:p>
          <a:p>
            <a:pPr marL="114300" lvl="1">
              <a:buClr>
                <a:schemeClr val="tx1"/>
              </a:buClr>
              <a:buFont typeface="Wingdings" pitchFamily="2" charset="2"/>
              <a:buChar char="§"/>
            </a:pPr>
            <a:r>
              <a:rPr lang="en-US" sz="1400" dirty="0" smtClean="0"/>
              <a:t>Immigration status</a:t>
            </a:r>
          </a:p>
          <a:p>
            <a:pPr marL="114300" lvl="1">
              <a:buClr>
                <a:schemeClr val="tx1"/>
              </a:buClr>
              <a:buFont typeface="Wingdings" pitchFamily="2" charset="2"/>
              <a:buChar char="§"/>
            </a:pPr>
            <a:r>
              <a:rPr lang="en-US" sz="1400" dirty="0" smtClean="0"/>
              <a:t>Viewed as squatters</a:t>
            </a:r>
          </a:p>
          <a:p>
            <a:pPr marL="114300" lvl="1">
              <a:buClr>
                <a:schemeClr val="tx1"/>
              </a:buClr>
              <a:buFont typeface="Wingdings" pitchFamily="2" charset="2"/>
              <a:buChar char="§"/>
            </a:pPr>
            <a:r>
              <a:rPr lang="en-US" sz="1400" dirty="0" smtClean="0"/>
              <a:t>Viewed as adding to homeless population</a:t>
            </a:r>
          </a:p>
          <a:p>
            <a:pPr marL="114300" lvl="1">
              <a:buClr>
                <a:schemeClr val="tx1"/>
              </a:buClr>
              <a:buFont typeface="Wingdings" pitchFamily="2" charset="2"/>
              <a:buChar char="§"/>
            </a:pPr>
            <a:r>
              <a:rPr lang="en-US" sz="1400" dirty="0" smtClean="0"/>
              <a:t>Criminal background</a:t>
            </a:r>
          </a:p>
          <a:p>
            <a:pPr marL="114300" lvl="1">
              <a:buClr>
                <a:schemeClr val="tx1"/>
              </a:buClr>
              <a:buFont typeface="Wingdings" pitchFamily="2" charset="2"/>
              <a:buChar char="§"/>
            </a:pPr>
            <a:r>
              <a:rPr lang="en-US" sz="1400" dirty="0" smtClean="0"/>
              <a:t>Legal when crime occurs</a:t>
            </a:r>
          </a:p>
          <a:p>
            <a:pPr marL="114300" lvl="1">
              <a:buClr>
                <a:schemeClr val="tx1"/>
              </a:buClr>
              <a:buFont typeface="Wingdings" pitchFamily="2" charset="2"/>
              <a:buChar char="§"/>
            </a:pPr>
            <a:endParaRPr lang="en-US" sz="1400" dirty="0" smtClean="0"/>
          </a:p>
          <a:p>
            <a:pPr marL="576263" lvl="1" indent="-119063">
              <a:buClrTx/>
              <a:buFont typeface="Wingdings" pitchFamily="2" charset="2"/>
              <a:buChar char="§"/>
            </a:pPr>
            <a:endParaRPr lang="en-US" dirty="0" smtClean="0"/>
          </a:p>
          <a:p>
            <a:endParaRPr lang="en-US" dirty="0"/>
          </a:p>
        </p:txBody>
      </p:sp>
      <p:sp>
        <p:nvSpPr>
          <p:cNvPr id="7"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8"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a:t>
            </a:r>
            <a:br>
              <a:rPr lang="en-US" dirty="0" smtClean="0"/>
            </a:br>
            <a:r>
              <a:rPr lang="en-US" dirty="0" smtClean="0"/>
              <a:t>Challenges</a:t>
            </a:r>
            <a:endParaRPr lang="en-US" dirty="0"/>
          </a:p>
        </p:txBody>
      </p:sp>
      <p:sp>
        <p:nvSpPr>
          <p:cNvPr id="4" name="Text Placeholder 3"/>
          <p:cNvSpPr>
            <a:spLocks noGrp="1"/>
          </p:cNvSpPr>
          <p:nvPr>
            <p:ph type="body" sz="half" idx="2"/>
          </p:nvPr>
        </p:nvSpPr>
        <p:spPr>
          <a:xfrm>
            <a:off x="164592" y="1728216"/>
            <a:ext cx="2468880" cy="4824984"/>
          </a:xfrm>
        </p:spPr>
        <p:txBody>
          <a:bodyPr>
            <a:normAutofit lnSpcReduction="10000"/>
          </a:bodyPr>
          <a:lstStyle/>
          <a:p>
            <a:pPr marL="119063" indent="-119063">
              <a:buClrTx/>
            </a:pPr>
            <a:r>
              <a:rPr lang="en-US" dirty="0" smtClean="0"/>
              <a:t>Crime</a:t>
            </a:r>
          </a:p>
          <a:p>
            <a:pPr marL="220663" lvl="1" indent="-119063">
              <a:buClrTx/>
              <a:buFont typeface="Wingdings" pitchFamily="2" charset="2"/>
              <a:buChar char="§"/>
            </a:pPr>
            <a:r>
              <a:rPr lang="en-US" sz="1400" dirty="0" smtClean="0"/>
              <a:t>For the $2 bid property</a:t>
            </a:r>
          </a:p>
          <a:p>
            <a:pPr marL="220663" lvl="1" indent="-119063">
              <a:buClrTx/>
              <a:buFont typeface="Wingdings" pitchFamily="2" charset="2"/>
              <a:buChar char="§"/>
            </a:pPr>
            <a:r>
              <a:rPr lang="en-US" sz="1400" dirty="0" smtClean="0"/>
              <a:t>½ mile radius, past 30 days</a:t>
            </a:r>
          </a:p>
          <a:p>
            <a:pPr marL="220663" lvl="1" indent="-119063">
              <a:buClrTx/>
              <a:buFont typeface="Wingdings" pitchFamily="2" charset="2"/>
              <a:buChar char="§"/>
            </a:pPr>
            <a:r>
              <a:rPr lang="en-US" sz="1400" dirty="0" smtClean="0"/>
              <a:t>1 Assault</a:t>
            </a:r>
          </a:p>
          <a:p>
            <a:pPr marL="220663" lvl="1" indent="-119063">
              <a:buClrTx/>
              <a:buFont typeface="Wingdings" pitchFamily="2" charset="2"/>
              <a:buChar char="§"/>
            </a:pPr>
            <a:r>
              <a:rPr lang="en-US" sz="1400" dirty="0" smtClean="0"/>
              <a:t>5 Auto thefts</a:t>
            </a:r>
          </a:p>
          <a:p>
            <a:pPr marL="220663" lvl="1" indent="-119063">
              <a:buClrTx/>
              <a:buFont typeface="Wingdings" pitchFamily="2" charset="2"/>
              <a:buChar char="§"/>
            </a:pPr>
            <a:r>
              <a:rPr lang="en-US" sz="1400" dirty="0" smtClean="0"/>
              <a:t>2 Burglaries</a:t>
            </a:r>
          </a:p>
          <a:p>
            <a:pPr marL="220663" lvl="1" indent="-119063">
              <a:buClrTx/>
              <a:buFont typeface="Wingdings" pitchFamily="2" charset="2"/>
              <a:buChar char="§"/>
            </a:pPr>
            <a:r>
              <a:rPr lang="en-US" sz="1400" dirty="0" smtClean="0"/>
              <a:t>5 Larcenies</a:t>
            </a:r>
          </a:p>
          <a:p>
            <a:pPr marL="576263" lvl="1" indent="-119063">
              <a:buClrTx/>
              <a:buFont typeface="Wingdings" pitchFamily="2" charset="2"/>
              <a:buChar char="§"/>
            </a:pPr>
            <a:endParaRPr lang="en-US" dirty="0" smtClean="0"/>
          </a:p>
          <a:p>
            <a:pPr marL="119063" indent="-119063">
              <a:buClrTx/>
            </a:pPr>
            <a:r>
              <a:rPr lang="en-US" dirty="0" smtClean="0"/>
              <a:t>Distressed areas have increased crime rates.</a:t>
            </a:r>
          </a:p>
          <a:p>
            <a:pPr marL="119063" lvl="1" indent="-119063">
              <a:spcBef>
                <a:spcPts val="0"/>
              </a:spcBef>
              <a:buClrTx/>
              <a:buSzPct val="80000"/>
              <a:buFont typeface="Wingdings" pitchFamily="2" charset="2"/>
              <a:buChar char="§"/>
            </a:pPr>
            <a:endParaRPr lang="en-US" sz="1400" dirty="0" smtClean="0"/>
          </a:p>
          <a:p>
            <a:pPr marL="119063" lvl="1" indent="-119063">
              <a:spcBef>
                <a:spcPts val="0"/>
              </a:spcBef>
              <a:buClrTx/>
              <a:buSzPct val="80000"/>
            </a:pPr>
            <a:r>
              <a:rPr lang="en-US" sz="1400" dirty="0" smtClean="0"/>
              <a:t>Potential strategies:</a:t>
            </a:r>
          </a:p>
          <a:p>
            <a:pPr marL="119063" lvl="1" indent="-119063">
              <a:spcBef>
                <a:spcPts val="0"/>
              </a:spcBef>
              <a:buClrTx/>
              <a:buSzPct val="80000"/>
              <a:buFont typeface="Wingdings" pitchFamily="2" charset="2"/>
              <a:buChar char="§"/>
            </a:pPr>
            <a:r>
              <a:rPr lang="en-US" sz="1400" dirty="0" smtClean="0"/>
              <a:t>Organized teams can help reduce criminal opportunity.</a:t>
            </a:r>
          </a:p>
          <a:p>
            <a:pPr marL="119063" lvl="1" indent="-119063">
              <a:spcBef>
                <a:spcPts val="0"/>
              </a:spcBef>
              <a:buClrTx/>
              <a:buSzPct val="80000"/>
              <a:buFont typeface="Wingdings" pitchFamily="2" charset="2"/>
              <a:buChar char="§"/>
            </a:pPr>
            <a:r>
              <a:rPr lang="en-US" sz="1400" dirty="0" smtClean="0"/>
              <a:t>Neighborhood awareness to reduce the risks of being victimized.</a:t>
            </a:r>
          </a:p>
          <a:p>
            <a:pPr marL="119063" lvl="1" indent="-119063">
              <a:spcBef>
                <a:spcPts val="0"/>
              </a:spcBef>
              <a:buClrTx/>
              <a:buSzPct val="80000"/>
              <a:buFont typeface="Wingdings" pitchFamily="2" charset="2"/>
              <a:buChar char="§"/>
            </a:pPr>
            <a:r>
              <a:rPr lang="en-US" sz="1400" dirty="0" smtClean="0"/>
              <a:t>Increased police and oversight activities may help reduce risk, but funding is unlikely.</a:t>
            </a:r>
          </a:p>
          <a:p>
            <a:pPr marL="119063" lvl="1" indent="-119063">
              <a:spcBef>
                <a:spcPts val="0"/>
              </a:spcBef>
              <a:buClrTx/>
              <a:buSzPct val="80000"/>
              <a:buFont typeface="Wingdings" pitchFamily="2" charset="2"/>
              <a:buChar char="§"/>
            </a:pPr>
            <a:r>
              <a:rPr lang="en-US" sz="1400" dirty="0" smtClean="0"/>
              <a:t>Gratis safety deposit boxes.</a:t>
            </a:r>
          </a:p>
          <a:p>
            <a:pPr marL="119063" lvl="1" indent="-119063">
              <a:spcBef>
                <a:spcPts val="0"/>
              </a:spcBef>
              <a:buClrTx/>
              <a:buSzPct val="80000"/>
              <a:buFont typeface="Wingdings" pitchFamily="2" charset="2"/>
              <a:buChar char="§"/>
            </a:pPr>
            <a:r>
              <a:rPr lang="en-US" sz="1400" dirty="0" smtClean="0"/>
              <a:t>C.B. / </a:t>
            </a:r>
            <a:r>
              <a:rPr lang="en-US" sz="1400" dirty="0" err="1" smtClean="0"/>
              <a:t>Walkie</a:t>
            </a:r>
            <a:r>
              <a:rPr lang="en-US" sz="1400" dirty="0" smtClean="0"/>
              <a:t> talkie network</a:t>
            </a:r>
          </a:p>
          <a:p>
            <a:pPr marL="119063" indent="-119063">
              <a:buClrTx/>
            </a:pPr>
            <a:endParaRPr lang="en-US" dirty="0" smtClean="0"/>
          </a:p>
          <a:p>
            <a:pPr marL="119063" indent="-119063">
              <a:buClrTx/>
              <a:buFont typeface="Wingdings" pitchFamily="2" charset="2"/>
              <a:buChar char="§"/>
            </a:pPr>
            <a:endParaRPr lang="en-US" dirty="0" smtClean="0"/>
          </a:p>
        </p:txBody>
      </p:sp>
      <p:pic>
        <p:nvPicPr>
          <p:cNvPr id="8" name="Picture Placeholder 7" descr="Crime.jpg"/>
          <p:cNvPicPr>
            <a:picLocks noGrp="1" noChangeAspect="1"/>
          </p:cNvPicPr>
          <p:nvPr>
            <p:ph type="pic" idx="1"/>
          </p:nvPr>
        </p:nvPicPr>
        <p:blipFill>
          <a:blip r:embed="rId2" cstate="print"/>
          <a:srcRect l="8520" r="8520"/>
          <a:stretch>
            <a:fillRect/>
          </a:stretch>
        </p:blipFill>
        <p:spPr/>
      </p:pic>
      <p:cxnSp>
        <p:nvCxnSpPr>
          <p:cNvPr id="10" name="Straight Connector 9"/>
          <p:cNvCxnSpPr/>
          <p:nvPr/>
        </p:nvCxnSpPr>
        <p:spPr>
          <a:xfrm>
            <a:off x="152400" y="41148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Blighted Buildings</a:t>
            </a:r>
            <a:endParaRPr lang="en-US" dirty="0"/>
          </a:p>
        </p:txBody>
      </p:sp>
      <p:pic>
        <p:nvPicPr>
          <p:cNvPr id="5" name="Picture Placeholder 4" descr="IMG_0218.JPG"/>
          <p:cNvPicPr>
            <a:picLocks noGrp="1" noChangeAspect="1"/>
          </p:cNvPicPr>
          <p:nvPr>
            <p:ph type="pic" idx="1"/>
          </p:nvPr>
        </p:nvPicPr>
        <p:blipFill>
          <a:blip r:embed="rId2" cstate="print"/>
          <a:srcRect l="6396" r="6396"/>
          <a:stretch>
            <a:fillRect/>
          </a:stretch>
        </p:blipFill>
        <p:spPr/>
      </p:pic>
      <p:sp>
        <p:nvSpPr>
          <p:cNvPr id="4" name="Text Placeholder 3"/>
          <p:cNvSpPr>
            <a:spLocks noGrp="1"/>
          </p:cNvSpPr>
          <p:nvPr>
            <p:ph type="body" sz="half" idx="2"/>
          </p:nvPr>
        </p:nvSpPr>
        <p:spPr>
          <a:xfrm>
            <a:off x="164592" y="1728216"/>
            <a:ext cx="2468880" cy="4824984"/>
          </a:xfrm>
        </p:spPr>
        <p:txBody>
          <a:bodyPr>
            <a:normAutofit/>
          </a:bodyPr>
          <a:lstStyle/>
          <a:p>
            <a:pPr algn="just"/>
            <a:r>
              <a:rPr lang="en-US" dirty="0" smtClean="0"/>
              <a:t>Detroit has an international identity of abandonment and blight. Demolishing over 150,000 homes over the past four decades has not eliminated the existence of a substantial stock of dilapidated structures. </a:t>
            </a:r>
          </a:p>
          <a:p>
            <a:pPr algn="just"/>
            <a:endParaRPr lang="en-US" dirty="0" smtClean="0"/>
          </a:p>
          <a:p>
            <a:pPr algn="just"/>
            <a:r>
              <a:rPr lang="en-US" dirty="0" smtClean="0"/>
              <a:t>Many of these structures are in a state of disrepair resulting in continued deterioration of the building. Such structures encourage crime and further deterioration of the area. </a:t>
            </a:r>
          </a:p>
          <a:p>
            <a:pPr algn="just"/>
            <a:endParaRPr lang="en-US" dirty="0" smtClean="0"/>
          </a:p>
          <a:p>
            <a:pPr algn="just"/>
            <a:r>
              <a:rPr lang="en-US" dirty="0" smtClean="0"/>
              <a:t>Intervention before deterioration renders the structure beyond a salvageable could provide a economic incentive and help draw people to reside in the city.</a:t>
            </a:r>
          </a:p>
        </p:txBody>
      </p:sp>
      <p:pic>
        <p:nvPicPr>
          <p:cNvPr id="6" name="Picture 5" descr="IMG_0217.JPG"/>
          <p:cNvPicPr>
            <a:picLocks noChangeAspect="1"/>
          </p:cNvPicPr>
          <p:nvPr/>
        </p:nvPicPr>
        <p:blipFill>
          <a:blip r:embed="rId3" cstate="print">
            <a:grayscl/>
            <a:lum bright="30000" contrast="40000"/>
          </a:blip>
          <a:srcRect l="5698" t="59696" r="9798" b="30000"/>
          <a:stretch>
            <a:fillRect/>
          </a:stretch>
        </p:blipFill>
        <p:spPr>
          <a:xfrm>
            <a:off x="2902226" y="496013"/>
            <a:ext cx="6241774" cy="570787"/>
          </a:xfrm>
          <a:prstGeom prst="rect">
            <a:avLst/>
          </a:prstGeom>
        </p:spPr>
      </p:pic>
      <p:sp>
        <p:nvSpPr>
          <p:cNvPr id="7"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Problem</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8"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a:t>
            </a:r>
            <a:br>
              <a:rPr lang="en-US" dirty="0" smtClean="0"/>
            </a:br>
            <a:r>
              <a:rPr lang="en-US" dirty="0" smtClean="0"/>
              <a:t>Challenges</a:t>
            </a:r>
            <a:endParaRPr lang="en-US" dirty="0"/>
          </a:p>
        </p:txBody>
      </p:sp>
      <p:sp>
        <p:nvSpPr>
          <p:cNvPr id="4" name="Text Placeholder 3"/>
          <p:cNvSpPr>
            <a:spLocks noGrp="1"/>
          </p:cNvSpPr>
          <p:nvPr>
            <p:ph type="body" sz="half" idx="2"/>
          </p:nvPr>
        </p:nvSpPr>
        <p:spPr/>
        <p:txBody>
          <a:bodyPr>
            <a:normAutofit/>
          </a:bodyPr>
          <a:lstStyle/>
          <a:p>
            <a:pPr marL="119063" indent="-119063">
              <a:buClrTx/>
            </a:pPr>
            <a:r>
              <a:rPr lang="en-US" dirty="0" smtClean="0"/>
              <a:t>Stripped buildings</a:t>
            </a:r>
          </a:p>
          <a:p>
            <a:pPr marL="220663" lvl="1" indent="-119063">
              <a:buClrTx/>
              <a:buFont typeface="Wingdings" pitchFamily="2" charset="2"/>
              <a:buChar char="§"/>
            </a:pPr>
            <a:r>
              <a:rPr lang="en-US" sz="1400" dirty="0" smtClean="0"/>
              <a:t>Stolen pipes</a:t>
            </a:r>
          </a:p>
          <a:p>
            <a:pPr marL="220663" lvl="1" indent="-119063">
              <a:buClrTx/>
              <a:buFont typeface="Wingdings" pitchFamily="2" charset="2"/>
              <a:buChar char="§"/>
            </a:pPr>
            <a:r>
              <a:rPr lang="en-US" sz="1400" dirty="0" smtClean="0"/>
              <a:t>Stolen wires</a:t>
            </a:r>
          </a:p>
          <a:p>
            <a:pPr marL="220663" lvl="1" indent="-119063">
              <a:buClrTx/>
              <a:buFont typeface="Wingdings" pitchFamily="2" charset="2"/>
              <a:buChar char="§"/>
            </a:pPr>
            <a:r>
              <a:rPr lang="en-US" sz="1400" dirty="0" smtClean="0"/>
              <a:t>Significant construction required before utilities can function.</a:t>
            </a:r>
          </a:p>
          <a:p>
            <a:pPr marL="576263" lvl="1" indent="-119063">
              <a:buClrTx/>
              <a:buFont typeface="Wingdings" pitchFamily="2" charset="2"/>
              <a:buChar char="§"/>
            </a:pPr>
            <a:endParaRPr lang="en-US" dirty="0" smtClean="0"/>
          </a:p>
          <a:p>
            <a:pPr marL="119063" indent="-119063">
              <a:buClrTx/>
            </a:pPr>
            <a:r>
              <a:rPr lang="en-US" dirty="0" smtClean="0"/>
              <a:t>Potential strategies:</a:t>
            </a:r>
          </a:p>
          <a:p>
            <a:pPr marL="220663" lvl="1" indent="-119063">
              <a:buClrTx/>
              <a:buFont typeface="Wingdings" pitchFamily="2" charset="2"/>
              <a:buChar char="§"/>
            </a:pPr>
            <a:r>
              <a:rPr lang="en-US" sz="1400" dirty="0" smtClean="0"/>
              <a:t>Starter core</a:t>
            </a:r>
          </a:p>
          <a:p>
            <a:pPr marL="220663" lvl="1" indent="-119063">
              <a:buClrTx/>
              <a:buFont typeface="Wingdings" pitchFamily="2" charset="2"/>
              <a:buChar char="§"/>
            </a:pPr>
            <a:r>
              <a:rPr lang="en-US" sz="1400" dirty="0" smtClean="0"/>
              <a:t>Downsizing or dividing the building.</a:t>
            </a:r>
          </a:p>
          <a:p>
            <a:pPr marL="220663" lvl="1" indent="-119063">
              <a:buClrTx/>
              <a:buFont typeface="Wingdings" pitchFamily="2" charset="2"/>
              <a:buChar char="§"/>
            </a:pPr>
            <a:r>
              <a:rPr lang="en-US" sz="1400" dirty="0" smtClean="0"/>
              <a:t>Community kitchens / baths.</a:t>
            </a:r>
          </a:p>
          <a:p>
            <a:pPr marL="220663" lvl="1" indent="-119063">
              <a:buClrTx/>
              <a:buFont typeface="Wingdings" pitchFamily="2" charset="2"/>
              <a:buChar char="§"/>
            </a:pPr>
            <a:r>
              <a:rPr lang="en-US" sz="1400" dirty="0" smtClean="0"/>
              <a:t>Old tech – out house /composing</a:t>
            </a:r>
          </a:p>
          <a:p>
            <a:pPr marL="220663" lvl="1" indent="-119063">
              <a:buClrTx/>
              <a:buFont typeface="Wingdings" pitchFamily="2" charset="2"/>
              <a:buChar char="§"/>
            </a:pPr>
            <a:r>
              <a:rPr lang="en-US" sz="1400" dirty="0" smtClean="0"/>
              <a:t>Rainwater catchment</a:t>
            </a:r>
          </a:p>
          <a:p>
            <a:pPr marL="220663" lvl="1" indent="-119063">
              <a:buClrTx/>
              <a:buFont typeface="Wingdings" pitchFamily="2" charset="2"/>
              <a:buChar char="§"/>
            </a:pPr>
            <a:r>
              <a:rPr lang="en-US" sz="1400" dirty="0" smtClean="0"/>
              <a:t>Community battery charging</a:t>
            </a:r>
          </a:p>
          <a:p>
            <a:pPr marL="119063" lvl="1" indent="-119063">
              <a:spcBef>
                <a:spcPts val="0"/>
              </a:spcBef>
              <a:buClrTx/>
              <a:buSzPct val="80000"/>
              <a:buFont typeface="Wingdings" pitchFamily="2" charset="2"/>
              <a:buChar char="§"/>
            </a:pPr>
            <a:endParaRPr lang="en-US" sz="1400" dirty="0" smtClean="0"/>
          </a:p>
          <a:p>
            <a:pPr marL="119063" indent="-119063">
              <a:buClrTx/>
            </a:pPr>
            <a:endParaRPr lang="en-US" dirty="0" smtClean="0"/>
          </a:p>
          <a:p>
            <a:pPr marL="119063" indent="-119063">
              <a:buClrTx/>
              <a:buFont typeface="Wingdings" pitchFamily="2" charset="2"/>
              <a:buChar char="§"/>
            </a:pPr>
            <a:endParaRPr lang="en-US" dirty="0" smtClean="0"/>
          </a:p>
        </p:txBody>
      </p:sp>
      <p:grpSp>
        <p:nvGrpSpPr>
          <p:cNvPr id="12" name="Group 11"/>
          <p:cNvGrpSpPr/>
          <p:nvPr/>
        </p:nvGrpSpPr>
        <p:grpSpPr>
          <a:xfrm>
            <a:off x="3124200" y="1752600"/>
            <a:ext cx="5791862" cy="4800600"/>
            <a:chOff x="3124200" y="1752600"/>
            <a:chExt cx="5791862" cy="4800600"/>
          </a:xfrm>
        </p:grpSpPr>
        <p:pic>
          <p:nvPicPr>
            <p:cNvPr id="3074" name="Picture 2" descr="D:\LTU-MC\Picture Project\Internet Photos\Stripped.jpg"/>
            <p:cNvPicPr>
              <a:picLocks noChangeAspect="1" noChangeArrowheads="1"/>
            </p:cNvPicPr>
            <p:nvPr/>
          </p:nvPicPr>
          <p:blipFill>
            <a:blip r:embed="rId2" cstate="print"/>
            <a:srcRect/>
            <a:stretch>
              <a:fillRect/>
            </a:stretch>
          </p:blipFill>
          <p:spPr bwMode="auto">
            <a:xfrm>
              <a:off x="3124200" y="4724400"/>
              <a:ext cx="2439062" cy="1828800"/>
            </a:xfrm>
            <a:prstGeom prst="rect">
              <a:avLst/>
            </a:prstGeom>
            <a:noFill/>
          </p:spPr>
        </p:pic>
        <p:pic>
          <p:nvPicPr>
            <p:cNvPr id="3075" name="Picture 3" descr="D:\LTU-MC\Picture Project\Internet Photos\Stripped2.jpg"/>
            <p:cNvPicPr>
              <a:picLocks noChangeAspect="1" noChangeArrowheads="1"/>
            </p:cNvPicPr>
            <p:nvPr/>
          </p:nvPicPr>
          <p:blipFill>
            <a:blip r:embed="rId3" cstate="print"/>
            <a:srcRect/>
            <a:stretch>
              <a:fillRect/>
            </a:stretch>
          </p:blipFill>
          <p:spPr bwMode="auto">
            <a:xfrm>
              <a:off x="6477000" y="4724400"/>
              <a:ext cx="2439062" cy="1828800"/>
            </a:xfrm>
            <a:prstGeom prst="rect">
              <a:avLst/>
            </a:prstGeom>
            <a:noFill/>
          </p:spPr>
        </p:pic>
        <p:pic>
          <p:nvPicPr>
            <p:cNvPr id="3076" name="Picture 4" descr="D:\ltu-mc\Picture Project\Internet Photos\Pipes1.jpg"/>
            <p:cNvPicPr>
              <a:picLocks noChangeAspect="1" noChangeArrowheads="1"/>
            </p:cNvPicPr>
            <p:nvPr/>
          </p:nvPicPr>
          <p:blipFill>
            <a:blip r:embed="rId4" cstate="print"/>
            <a:srcRect/>
            <a:stretch>
              <a:fillRect/>
            </a:stretch>
          </p:blipFill>
          <p:spPr bwMode="auto">
            <a:xfrm>
              <a:off x="3124200" y="1752600"/>
              <a:ext cx="2437738" cy="1828800"/>
            </a:xfrm>
            <a:prstGeom prst="rect">
              <a:avLst/>
            </a:prstGeom>
            <a:noFill/>
          </p:spPr>
        </p:pic>
        <p:pic>
          <p:nvPicPr>
            <p:cNvPr id="3077" name="Picture 5" descr="D:\ltu-mc\Picture Project\Internet Photos\pipes3.jpg"/>
            <p:cNvPicPr>
              <a:picLocks noChangeAspect="1" noChangeArrowheads="1"/>
            </p:cNvPicPr>
            <p:nvPr/>
          </p:nvPicPr>
          <p:blipFill>
            <a:blip r:embed="rId5" cstate="print"/>
            <a:srcRect/>
            <a:stretch>
              <a:fillRect/>
            </a:stretch>
          </p:blipFill>
          <p:spPr bwMode="auto">
            <a:xfrm>
              <a:off x="6478322" y="1752600"/>
              <a:ext cx="2437740" cy="1828800"/>
            </a:xfrm>
            <a:prstGeom prst="rect">
              <a:avLst/>
            </a:prstGeom>
            <a:noFill/>
          </p:spPr>
        </p:pic>
      </p:grpSp>
      <p:pic>
        <p:nvPicPr>
          <p:cNvPr id="3078" name="Picture 6" descr="D:\ltu-mc\Picture Project\Internet Photos\450metaltheft_copper.jpg"/>
          <p:cNvPicPr>
            <a:picLocks noChangeAspect="1" noChangeArrowheads="1"/>
          </p:cNvPicPr>
          <p:nvPr/>
        </p:nvPicPr>
        <p:blipFill>
          <a:blip r:embed="rId6" cstate="print"/>
          <a:srcRect l="6452" t="29307" b="3176"/>
          <a:stretch>
            <a:fillRect/>
          </a:stretch>
        </p:blipFill>
        <p:spPr bwMode="auto">
          <a:xfrm>
            <a:off x="5067631" y="3693073"/>
            <a:ext cx="1905000" cy="919655"/>
          </a:xfrm>
          <a:prstGeom prst="rect">
            <a:avLst/>
          </a:prstGeom>
          <a:noFill/>
        </p:spPr>
      </p:pic>
      <p:cxnSp>
        <p:nvCxnSpPr>
          <p:cNvPr id="13" name="Straight Connector 12"/>
          <p:cNvCxnSpPr/>
          <p:nvPr/>
        </p:nvCxnSpPr>
        <p:spPr>
          <a:xfrm>
            <a:off x="152400" y="32766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14"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a:t>
            </a:r>
            <a:br>
              <a:rPr lang="en-US" dirty="0" smtClean="0"/>
            </a:br>
            <a:r>
              <a:rPr lang="en-US" dirty="0" smtClean="0"/>
              <a:t>Challenges</a:t>
            </a:r>
            <a:endParaRPr lang="en-US" dirty="0"/>
          </a:p>
        </p:txBody>
      </p:sp>
      <p:sp>
        <p:nvSpPr>
          <p:cNvPr id="4" name="Text Placeholder 3"/>
          <p:cNvSpPr>
            <a:spLocks noGrp="1"/>
          </p:cNvSpPr>
          <p:nvPr>
            <p:ph type="body" sz="half" idx="2"/>
          </p:nvPr>
        </p:nvSpPr>
        <p:spPr>
          <a:xfrm>
            <a:off x="164592" y="1728216"/>
            <a:ext cx="2578608" cy="4572000"/>
          </a:xfrm>
        </p:spPr>
        <p:txBody>
          <a:bodyPr>
            <a:normAutofit/>
          </a:bodyPr>
          <a:lstStyle/>
          <a:p>
            <a:pPr marL="119063" indent="-119063">
              <a:buClrTx/>
            </a:pPr>
            <a:r>
              <a:rPr lang="en-US" dirty="0" smtClean="0"/>
              <a:t>Food</a:t>
            </a:r>
          </a:p>
          <a:p>
            <a:pPr marL="220663" lvl="1" indent="-119063">
              <a:buClrTx/>
              <a:buFont typeface="Wingdings" pitchFamily="2" charset="2"/>
              <a:buChar char="§"/>
            </a:pPr>
            <a:r>
              <a:rPr lang="en-US" sz="1400" dirty="0" smtClean="0"/>
              <a:t>Acquisition</a:t>
            </a:r>
          </a:p>
          <a:p>
            <a:pPr marL="220663" lvl="1" indent="-119063">
              <a:buClrTx/>
              <a:buFont typeface="Wingdings" pitchFamily="2" charset="2"/>
              <a:buChar char="§"/>
            </a:pPr>
            <a:r>
              <a:rPr lang="en-US" sz="1400" dirty="0" smtClean="0"/>
              <a:t>Storage</a:t>
            </a:r>
          </a:p>
          <a:p>
            <a:pPr marL="220663" lvl="1" indent="-119063">
              <a:buClrTx/>
              <a:buFont typeface="Wingdings" pitchFamily="2" charset="2"/>
              <a:buChar char="§"/>
            </a:pPr>
            <a:r>
              <a:rPr lang="en-US" sz="1400" dirty="0" smtClean="0"/>
              <a:t>Transportation</a:t>
            </a:r>
          </a:p>
          <a:p>
            <a:pPr marL="220663" lvl="1" indent="-119063">
              <a:buClrTx/>
              <a:buFont typeface="Wingdings" pitchFamily="2" charset="2"/>
              <a:buChar char="§"/>
            </a:pPr>
            <a:endParaRPr lang="en-US" dirty="0" smtClean="0"/>
          </a:p>
          <a:p>
            <a:pPr marL="119063" indent="-119063">
              <a:buClrTx/>
            </a:pPr>
            <a:r>
              <a:rPr lang="en-US" dirty="0" smtClean="0"/>
              <a:t>Potential strategies:</a:t>
            </a:r>
          </a:p>
          <a:p>
            <a:pPr marL="220663" lvl="1" indent="-119063">
              <a:buClrTx/>
              <a:buFont typeface="Wingdings" pitchFamily="2" charset="2"/>
              <a:buChar char="§"/>
            </a:pPr>
            <a:r>
              <a:rPr lang="en-US" sz="1400" dirty="0" smtClean="0"/>
              <a:t>Vehicle sharing</a:t>
            </a:r>
          </a:p>
          <a:p>
            <a:pPr marL="220663" lvl="1" indent="-119063">
              <a:buClrTx/>
              <a:buFont typeface="Wingdings" pitchFamily="2" charset="2"/>
              <a:buChar char="§"/>
            </a:pPr>
            <a:r>
              <a:rPr lang="en-US" sz="1400" dirty="0" smtClean="0"/>
              <a:t>Food bank drop offs</a:t>
            </a:r>
          </a:p>
          <a:p>
            <a:pPr marL="220663" lvl="1" indent="-119063">
              <a:buClrTx/>
              <a:buFont typeface="Wingdings" pitchFamily="2" charset="2"/>
              <a:buChar char="§"/>
            </a:pPr>
            <a:r>
              <a:rPr lang="en-US" sz="1400" dirty="0" smtClean="0"/>
              <a:t>Community &amp; private gardens</a:t>
            </a:r>
          </a:p>
          <a:p>
            <a:pPr marL="220663" lvl="1" indent="-119063">
              <a:buClrTx/>
              <a:buFont typeface="Wingdings" pitchFamily="2" charset="2"/>
              <a:buChar char="§"/>
            </a:pPr>
            <a:r>
              <a:rPr lang="en-US" sz="1400" dirty="0" smtClean="0"/>
              <a:t>Coolers with ice from neighbor</a:t>
            </a:r>
          </a:p>
          <a:p>
            <a:pPr marL="220663" lvl="1" indent="-119063">
              <a:buClrTx/>
              <a:buFont typeface="Wingdings" pitchFamily="2" charset="2"/>
              <a:buChar char="§"/>
            </a:pPr>
            <a:r>
              <a:rPr lang="en-US" sz="1400" dirty="0" smtClean="0"/>
              <a:t>Broken fridge coolers.</a:t>
            </a:r>
          </a:p>
          <a:p>
            <a:pPr marL="220663" lvl="1" indent="-119063">
              <a:buClrTx/>
              <a:buFont typeface="Wingdings" pitchFamily="2" charset="2"/>
              <a:buChar char="§"/>
            </a:pPr>
            <a:r>
              <a:rPr lang="en-US" sz="1400" dirty="0" smtClean="0"/>
              <a:t>Sponsoring neighbors</a:t>
            </a:r>
          </a:p>
          <a:p>
            <a:pPr marL="119063" lvl="1" indent="-119063">
              <a:spcBef>
                <a:spcPts val="0"/>
              </a:spcBef>
              <a:buClrTx/>
              <a:buSzPct val="80000"/>
              <a:buFont typeface="Wingdings" pitchFamily="2" charset="2"/>
              <a:buChar char="§"/>
            </a:pPr>
            <a:endParaRPr lang="en-US" sz="1400" dirty="0" smtClean="0"/>
          </a:p>
          <a:p>
            <a:pPr marL="119063" indent="-119063">
              <a:buClrTx/>
            </a:pPr>
            <a:endParaRPr lang="en-US" dirty="0" smtClean="0"/>
          </a:p>
          <a:p>
            <a:pPr marL="119063" indent="-119063">
              <a:buClrTx/>
              <a:buFont typeface="Wingdings" pitchFamily="2" charset="2"/>
              <a:buChar char="§"/>
            </a:pPr>
            <a:endParaRPr lang="en-US" dirty="0" smtClean="0"/>
          </a:p>
        </p:txBody>
      </p:sp>
      <p:cxnSp>
        <p:nvCxnSpPr>
          <p:cNvPr id="13" name="Straight Connector 12"/>
          <p:cNvCxnSpPr/>
          <p:nvPr/>
        </p:nvCxnSpPr>
        <p:spPr>
          <a:xfrm>
            <a:off x="152400" y="28956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D:\ltu-mc\Picture Project\Internet Photos\CommunityGardens.jpg"/>
          <p:cNvPicPr>
            <a:picLocks noChangeAspect="1" noChangeArrowheads="1"/>
          </p:cNvPicPr>
          <p:nvPr/>
        </p:nvPicPr>
        <p:blipFill>
          <a:blip r:embed="rId2" cstate="print"/>
          <a:srcRect/>
          <a:stretch>
            <a:fillRect/>
          </a:stretch>
        </p:blipFill>
        <p:spPr bwMode="auto">
          <a:xfrm>
            <a:off x="2895600" y="3839019"/>
            <a:ext cx="6248400" cy="3018981"/>
          </a:xfrm>
          <a:prstGeom prst="rect">
            <a:avLst/>
          </a:prstGeom>
          <a:noFill/>
        </p:spPr>
      </p:pic>
      <p:pic>
        <p:nvPicPr>
          <p:cNvPr id="4099" name="Picture 3" descr="D:\ltu-mc\Picture Project\Internet Photos\HomelessNeighbor.jpg"/>
          <p:cNvPicPr>
            <a:picLocks noChangeAspect="1" noChangeArrowheads="1"/>
          </p:cNvPicPr>
          <p:nvPr/>
        </p:nvPicPr>
        <p:blipFill>
          <a:blip r:embed="rId3" cstate="print"/>
          <a:srcRect/>
          <a:stretch>
            <a:fillRect/>
          </a:stretch>
        </p:blipFill>
        <p:spPr bwMode="auto">
          <a:xfrm>
            <a:off x="4703781" y="1683572"/>
            <a:ext cx="2667000" cy="2000250"/>
          </a:xfrm>
          <a:prstGeom prst="rect">
            <a:avLst/>
          </a:prstGeom>
          <a:noFill/>
        </p:spPr>
      </p:pic>
      <p:sp>
        <p:nvSpPr>
          <p:cNvPr id="7"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8"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br>
              <a:rPr lang="en-US" dirty="0" smtClean="0"/>
            </a:br>
            <a:r>
              <a:rPr lang="en-US" dirty="0" smtClean="0"/>
              <a:t>Challenges </a:t>
            </a:r>
            <a:endParaRPr lang="en-US" dirty="0"/>
          </a:p>
        </p:txBody>
      </p:sp>
      <p:pic>
        <p:nvPicPr>
          <p:cNvPr id="6" name="Picture Placeholder 5" descr="wwwcsrprojectscom-1761.jpg"/>
          <p:cNvPicPr>
            <a:picLocks noGrp="1" noChangeAspect="1"/>
          </p:cNvPicPr>
          <p:nvPr>
            <p:ph type="pic" idx="1"/>
          </p:nvPr>
        </p:nvPicPr>
        <p:blipFill>
          <a:blip r:embed="rId2" cstate="print"/>
          <a:srcRect l="16914" r="5556"/>
          <a:stretch>
            <a:fillRect/>
          </a:stretch>
        </p:blipFill>
        <p:spPr>
          <a:xfrm>
            <a:off x="2895600" y="1484808"/>
            <a:ext cx="6248400" cy="5373192"/>
          </a:xfrm>
        </p:spPr>
      </p:pic>
      <p:sp>
        <p:nvSpPr>
          <p:cNvPr id="4" name="Text Placeholder 3"/>
          <p:cNvSpPr>
            <a:spLocks noGrp="1"/>
          </p:cNvSpPr>
          <p:nvPr>
            <p:ph type="body" sz="half" idx="2"/>
          </p:nvPr>
        </p:nvSpPr>
        <p:spPr/>
        <p:txBody>
          <a:bodyPr/>
          <a:lstStyle/>
          <a:p>
            <a:r>
              <a:rPr lang="en-US" dirty="0" smtClean="0"/>
              <a:t>Materials</a:t>
            </a:r>
          </a:p>
          <a:p>
            <a:pPr marL="220663" lvl="1" indent="-119063">
              <a:buClrTx/>
              <a:buFont typeface="Wingdings" pitchFamily="2" charset="2"/>
              <a:buChar char="§"/>
            </a:pPr>
            <a:r>
              <a:rPr lang="en-US" sz="1400" dirty="0" smtClean="0"/>
              <a:t>Ultra low budgets</a:t>
            </a:r>
          </a:p>
          <a:p>
            <a:pPr marL="220663" lvl="1" indent="-119063">
              <a:buClrTx/>
              <a:buFont typeface="Wingdings" pitchFamily="2" charset="2"/>
              <a:buChar char="§"/>
            </a:pPr>
            <a:r>
              <a:rPr lang="en-US" sz="1400" dirty="0" smtClean="0"/>
              <a:t>Material purchase</a:t>
            </a:r>
          </a:p>
          <a:p>
            <a:pPr marL="220663" lvl="1" indent="-119063">
              <a:buClrTx/>
              <a:buFont typeface="Wingdings" pitchFamily="2" charset="2"/>
              <a:buChar char="§"/>
            </a:pPr>
            <a:r>
              <a:rPr lang="en-US" sz="1400" dirty="0" smtClean="0"/>
              <a:t>Transportation </a:t>
            </a:r>
          </a:p>
          <a:p>
            <a:endParaRPr lang="en-US" dirty="0" smtClean="0"/>
          </a:p>
          <a:p>
            <a:r>
              <a:rPr lang="en-US" dirty="0" smtClean="0"/>
              <a:t>No plans </a:t>
            </a:r>
          </a:p>
          <a:p>
            <a:pPr marL="220663" lvl="1" indent="-119063">
              <a:buClrTx/>
              <a:buFont typeface="Wingdings" pitchFamily="2" charset="2"/>
              <a:buChar char="§"/>
            </a:pPr>
            <a:r>
              <a:rPr lang="en-US" sz="1400" dirty="0" smtClean="0"/>
              <a:t>Engineering judgments </a:t>
            </a:r>
          </a:p>
          <a:p>
            <a:pPr marL="220663" lvl="1" indent="-119063">
              <a:buClrTx/>
              <a:buFont typeface="Wingdings" pitchFamily="2" charset="2"/>
              <a:buChar char="§"/>
            </a:pPr>
            <a:r>
              <a:rPr lang="en-US" sz="1400" dirty="0" smtClean="0"/>
              <a:t>Code compliance</a:t>
            </a:r>
          </a:p>
          <a:p>
            <a:pPr marL="220663" lvl="1" indent="-119063">
              <a:buClrTx/>
              <a:buFont typeface="Wingdings" pitchFamily="2" charset="2"/>
              <a:buChar char="§"/>
            </a:pPr>
            <a:endParaRPr lang="en-US" sz="1400" dirty="0" smtClean="0"/>
          </a:p>
          <a:p>
            <a:pPr marL="0" lvl="1">
              <a:spcBef>
                <a:spcPts val="0"/>
              </a:spcBef>
              <a:buClr>
                <a:schemeClr val="accent1"/>
              </a:buClr>
              <a:buSzPct val="80000"/>
            </a:pPr>
            <a:r>
              <a:rPr lang="en-US" sz="1400" dirty="0" smtClean="0"/>
              <a:t>Teamwork</a:t>
            </a:r>
          </a:p>
          <a:p>
            <a:pPr marL="220663" lvl="1" indent="-119063">
              <a:buClrTx/>
              <a:buFont typeface="Wingdings" pitchFamily="2" charset="2"/>
              <a:buChar char="§"/>
            </a:pPr>
            <a:r>
              <a:rPr lang="en-US" sz="1400" dirty="0" smtClean="0"/>
              <a:t>Other displaced builders</a:t>
            </a:r>
          </a:p>
          <a:p>
            <a:pPr marL="220663" lvl="1" indent="-119063">
              <a:buClrTx/>
              <a:buFont typeface="Wingdings" pitchFamily="2" charset="2"/>
              <a:buChar char="§"/>
            </a:pPr>
            <a:r>
              <a:rPr lang="en-US" sz="1400" dirty="0" smtClean="0"/>
              <a:t>Habitat for Humanity, Blight Busters</a:t>
            </a:r>
          </a:p>
          <a:p>
            <a:pPr marL="220663" lvl="1" indent="-119063">
              <a:buClrTx/>
              <a:buFont typeface="Wingdings" pitchFamily="2" charset="2"/>
              <a:buChar char="§"/>
            </a:pPr>
            <a:r>
              <a:rPr lang="en-US" sz="1400" dirty="0" smtClean="0"/>
              <a:t>Supportive neighbors</a:t>
            </a:r>
          </a:p>
          <a:p>
            <a:endParaRPr lang="en-US" dirty="0"/>
          </a:p>
        </p:txBody>
      </p:sp>
      <p:sp>
        <p:nvSpPr>
          <p:cNvPr id="5"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br>
              <a:rPr lang="en-US" dirty="0" smtClean="0"/>
            </a:br>
            <a:r>
              <a:rPr lang="en-US" dirty="0" smtClean="0"/>
              <a:t>Challenges </a:t>
            </a:r>
            <a:endParaRPr lang="en-US" dirty="0"/>
          </a:p>
        </p:txBody>
      </p:sp>
      <p:pic>
        <p:nvPicPr>
          <p:cNvPr id="6" name="Picture Placeholder 5" descr="wwwcsrprojectscom-1761.jpg"/>
          <p:cNvPicPr>
            <a:picLocks noGrp="1" noChangeAspect="1"/>
          </p:cNvPicPr>
          <p:nvPr>
            <p:ph type="pic" idx="1"/>
          </p:nvPr>
        </p:nvPicPr>
        <p:blipFill>
          <a:blip r:embed="rId2" cstate="print"/>
          <a:srcRect t="3566"/>
          <a:stretch>
            <a:fillRect/>
          </a:stretch>
        </p:blipFill>
        <p:spPr>
          <a:xfrm>
            <a:off x="4231386" y="1486727"/>
            <a:ext cx="3707758" cy="5371273"/>
          </a:xfrm>
        </p:spPr>
      </p:pic>
      <p:sp>
        <p:nvSpPr>
          <p:cNvPr id="4" name="Text Placeholder 3"/>
          <p:cNvSpPr>
            <a:spLocks noGrp="1"/>
          </p:cNvSpPr>
          <p:nvPr>
            <p:ph type="body" sz="half" idx="2"/>
          </p:nvPr>
        </p:nvSpPr>
        <p:spPr/>
        <p:txBody>
          <a:bodyPr/>
          <a:lstStyle/>
          <a:p>
            <a:r>
              <a:rPr lang="en-US" dirty="0" smtClean="0"/>
              <a:t>Living / construction expenses</a:t>
            </a:r>
          </a:p>
          <a:p>
            <a:endParaRPr lang="en-US" dirty="0" smtClean="0"/>
          </a:p>
          <a:p>
            <a:r>
              <a:rPr lang="en-US" dirty="0" smtClean="0"/>
              <a:t>Local employments</a:t>
            </a:r>
          </a:p>
          <a:p>
            <a:pPr marL="220663" lvl="1" indent="-119063">
              <a:buClrTx/>
              <a:buFont typeface="Wingdings" pitchFamily="2" charset="2"/>
              <a:buChar char="§"/>
            </a:pPr>
            <a:r>
              <a:rPr lang="en-US" sz="1400" dirty="0" smtClean="0"/>
              <a:t>Local labor tasks</a:t>
            </a:r>
          </a:p>
          <a:p>
            <a:pPr marL="220663" lvl="1" indent="-119063">
              <a:buClrTx/>
              <a:buFont typeface="Wingdings" pitchFamily="2" charset="2"/>
              <a:buChar char="§"/>
            </a:pPr>
            <a:r>
              <a:rPr lang="en-US" sz="1400" dirty="0" smtClean="0"/>
              <a:t>Availability for day labor</a:t>
            </a:r>
          </a:p>
          <a:p>
            <a:pPr marL="220663" lvl="1" indent="-119063">
              <a:buClrTx/>
              <a:buFont typeface="Wingdings" pitchFamily="2" charset="2"/>
              <a:buChar char="§"/>
            </a:pPr>
            <a:r>
              <a:rPr lang="en-US" sz="1400" dirty="0" smtClean="0"/>
              <a:t>Preferred labor network</a:t>
            </a:r>
          </a:p>
          <a:p>
            <a:endParaRPr lang="en-US" dirty="0" smtClean="0"/>
          </a:p>
          <a:p>
            <a:r>
              <a:rPr lang="en-US" dirty="0" smtClean="0"/>
              <a:t>City demolition contracts</a:t>
            </a:r>
          </a:p>
          <a:p>
            <a:pPr marL="220663" lvl="1" indent="-119063">
              <a:buClrTx/>
              <a:buFont typeface="Wingdings" pitchFamily="2" charset="2"/>
              <a:buChar char="§"/>
            </a:pPr>
            <a:r>
              <a:rPr lang="en-US" sz="1400" dirty="0" smtClean="0"/>
              <a:t>Require disassembly and material salvage </a:t>
            </a:r>
          </a:p>
          <a:p>
            <a:pPr marL="220663" lvl="1" indent="-119063">
              <a:buClrTx/>
              <a:buFont typeface="Wingdings" pitchFamily="2" charset="2"/>
              <a:buChar char="§"/>
            </a:pPr>
            <a:r>
              <a:rPr lang="en-US" sz="1400" dirty="0" smtClean="0"/>
              <a:t>Prefer manual to mechanical labor</a:t>
            </a:r>
          </a:p>
          <a:p>
            <a:pPr marL="220663" lvl="1" indent="-119063">
              <a:buClrTx/>
              <a:buFont typeface="Wingdings" pitchFamily="2" charset="2"/>
              <a:buChar char="§"/>
            </a:pPr>
            <a:r>
              <a:rPr lang="en-US" sz="1400" dirty="0" smtClean="0"/>
              <a:t>Divert demolition funds to reconstruction.</a:t>
            </a:r>
          </a:p>
          <a:p>
            <a:pPr marL="220663" lvl="1" indent="-119063">
              <a:buClrTx/>
            </a:pPr>
            <a:endParaRPr lang="en-US" sz="1400" dirty="0" smtClean="0"/>
          </a:p>
          <a:p>
            <a:r>
              <a:rPr lang="en-US" dirty="0" smtClean="0"/>
              <a:t>Union / Non-Union conflicts</a:t>
            </a:r>
          </a:p>
          <a:p>
            <a:endParaRPr lang="en-US" dirty="0" smtClean="0"/>
          </a:p>
          <a:p>
            <a:r>
              <a:rPr lang="en-US" sz="1400" dirty="0" smtClean="0"/>
              <a:t>Home or sale profit, not paycheck</a:t>
            </a:r>
          </a:p>
        </p:txBody>
      </p:sp>
      <p:sp>
        <p:nvSpPr>
          <p:cNvPr id="5"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a:t>
            </a:r>
            <a:br>
              <a:rPr lang="en-US" dirty="0" smtClean="0"/>
            </a:br>
            <a:r>
              <a:rPr lang="en-US" dirty="0" smtClean="0"/>
              <a:t>Challenges</a:t>
            </a:r>
            <a:endParaRPr lang="en-US" dirty="0"/>
          </a:p>
        </p:txBody>
      </p:sp>
      <p:pic>
        <p:nvPicPr>
          <p:cNvPr id="5" name="Picture Placeholder 4" descr="Construction Worker.jpg"/>
          <p:cNvPicPr>
            <a:picLocks noGrp="1" noChangeAspect="1"/>
          </p:cNvPicPr>
          <p:nvPr>
            <p:ph type="pic" idx="1"/>
          </p:nvPr>
        </p:nvPicPr>
        <p:blipFill>
          <a:blip r:embed="rId2" cstate="print"/>
          <a:srcRect l="3062" r="19950"/>
          <a:stretch>
            <a:fillRect/>
          </a:stretch>
        </p:blipFill>
        <p:spPr>
          <a:xfrm>
            <a:off x="2895600" y="1484808"/>
            <a:ext cx="6248400" cy="5373192"/>
          </a:xfrm>
        </p:spPr>
      </p:pic>
      <p:sp>
        <p:nvSpPr>
          <p:cNvPr id="4" name="Text Placeholder 3"/>
          <p:cNvSpPr>
            <a:spLocks noGrp="1"/>
          </p:cNvSpPr>
          <p:nvPr>
            <p:ph type="body" sz="half" idx="2"/>
          </p:nvPr>
        </p:nvSpPr>
        <p:spPr/>
        <p:txBody>
          <a:bodyPr/>
          <a:lstStyle/>
          <a:p>
            <a:r>
              <a:rPr lang="en-US" dirty="0" smtClean="0"/>
              <a:t>Self Image</a:t>
            </a:r>
          </a:p>
          <a:p>
            <a:pPr marL="220663" lvl="1" indent="-119063">
              <a:buClrTx/>
              <a:buFont typeface="Wingdings" pitchFamily="2" charset="2"/>
              <a:buChar char="§"/>
            </a:pPr>
            <a:r>
              <a:rPr lang="en-US" sz="1400" dirty="0" smtClean="0"/>
              <a:t>Protect identity as productive  part of society</a:t>
            </a:r>
          </a:p>
          <a:p>
            <a:pPr marL="220663" lvl="1" indent="-119063">
              <a:buClrTx/>
              <a:buFont typeface="Wingdings" pitchFamily="2" charset="2"/>
              <a:buChar char="§"/>
            </a:pPr>
            <a:r>
              <a:rPr lang="en-US" sz="1400" dirty="0" smtClean="0"/>
              <a:t>Urban pioneers</a:t>
            </a:r>
          </a:p>
          <a:p>
            <a:pPr marL="220663" lvl="1" indent="-119063">
              <a:buClrTx/>
              <a:buFont typeface="Wingdings" pitchFamily="2" charset="2"/>
              <a:buChar char="§"/>
            </a:pPr>
            <a:r>
              <a:rPr lang="en-US" sz="1400" dirty="0" smtClean="0"/>
              <a:t>Encourage entrepreneurial skills </a:t>
            </a:r>
          </a:p>
          <a:p>
            <a:endParaRPr lang="en-US" dirty="0" smtClean="0"/>
          </a:p>
          <a:p>
            <a:r>
              <a:rPr lang="en-US" dirty="0" smtClean="0"/>
              <a:t>Community Image</a:t>
            </a:r>
          </a:p>
          <a:p>
            <a:pPr marL="220663" lvl="1" indent="-119063">
              <a:buClrTx/>
              <a:buFont typeface="Wingdings" pitchFamily="2" charset="2"/>
              <a:buChar char="§"/>
            </a:pPr>
            <a:r>
              <a:rPr lang="en-US" sz="1400" dirty="0" smtClean="0"/>
              <a:t>Positive force</a:t>
            </a:r>
          </a:p>
          <a:p>
            <a:pPr marL="220663" lvl="1" indent="-119063">
              <a:buClrTx/>
              <a:buFont typeface="Wingdings" pitchFamily="2" charset="2"/>
              <a:buChar char="§"/>
            </a:pPr>
            <a:r>
              <a:rPr lang="en-US" sz="1400" dirty="0" smtClean="0"/>
              <a:t>Community developers, not squatters</a:t>
            </a:r>
          </a:p>
          <a:p>
            <a:pPr marL="220663" lvl="1" indent="-119063">
              <a:buClrTx/>
              <a:buFont typeface="Wingdings" pitchFamily="2" charset="2"/>
              <a:buChar char="§"/>
            </a:pPr>
            <a:r>
              <a:rPr lang="en-US" sz="1400" dirty="0" smtClean="0"/>
              <a:t>Neighborhood renaissance</a:t>
            </a:r>
          </a:p>
          <a:p>
            <a:endParaRPr lang="en-US" dirty="0"/>
          </a:p>
        </p:txBody>
      </p:sp>
      <p:sp>
        <p:nvSpPr>
          <p:cNvPr id="6"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Challenges</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pic>
        <p:nvPicPr>
          <p:cNvPr id="7" name="Picture Placeholder 6" descr="85_401.jpg"/>
          <p:cNvPicPr>
            <a:picLocks noGrp="1" noChangeAspect="1"/>
          </p:cNvPicPr>
          <p:nvPr>
            <p:ph type="pic" idx="1"/>
          </p:nvPr>
        </p:nvPicPr>
        <p:blipFill>
          <a:blip r:embed="rId2" cstate="print"/>
          <a:stretch>
            <a:fillRect/>
          </a:stretch>
        </p:blipFill>
        <p:spPr>
          <a:xfrm>
            <a:off x="3657600" y="1524000"/>
            <a:ext cx="1899592" cy="2496606"/>
          </a:xfrm>
        </p:spPr>
      </p:pic>
      <p:sp>
        <p:nvSpPr>
          <p:cNvPr id="4" name="Text Placeholder 3"/>
          <p:cNvSpPr>
            <a:spLocks noGrp="1"/>
          </p:cNvSpPr>
          <p:nvPr>
            <p:ph type="body" sz="half" idx="2"/>
          </p:nvPr>
        </p:nvSpPr>
        <p:spPr/>
        <p:txBody>
          <a:bodyPr/>
          <a:lstStyle/>
          <a:p>
            <a:pPr algn="just"/>
            <a:r>
              <a:rPr lang="en-US" dirty="0" smtClean="0"/>
              <a:t>Enable displaced individuals with the ability to salvage at risk dwellings to take possession and residence  of the building and return the structure to a productive building.</a:t>
            </a:r>
            <a:endParaRPr lang="en-US" dirty="0"/>
          </a:p>
        </p:txBody>
      </p:sp>
      <p:pic>
        <p:nvPicPr>
          <p:cNvPr id="5" name="Picture 4" descr="woosley_after.jpg"/>
          <p:cNvPicPr>
            <a:picLocks noChangeAspect="1"/>
          </p:cNvPicPr>
          <p:nvPr/>
        </p:nvPicPr>
        <p:blipFill>
          <a:blip r:embed="rId3" cstate="print"/>
          <a:stretch>
            <a:fillRect/>
          </a:stretch>
        </p:blipFill>
        <p:spPr>
          <a:xfrm>
            <a:off x="6553200" y="2743200"/>
            <a:ext cx="1905000" cy="2428875"/>
          </a:xfrm>
          <a:prstGeom prst="rect">
            <a:avLst/>
          </a:prstGeom>
        </p:spPr>
      </p:pic>
      <p:pic>
        <p:nvPicPr>
          <p:cNvPr id="6" name="Picture 5" descr="woosley_before.jpg"/>
          <p:cNvPicPr>
            <a:picLocks noChangeAspect="1"/>
          </p:cNvPicPr>
          <p:nvPr/>
        </p:nvPicPr>
        <p:blipFill>
          <a:blip r:embed="rId4" cstate="print"/>
          <a:stretch>
            <a:fillRect/>
          </a:stretch>
        </p:blipFill>
        <p:spPr>
          <a:xfrm>
            <a:off x="3657600" y="4267200"/>
            <a:ext cx="1905000" cy="2428875"/>
          </a:xfrm>
          <a:prstGeom prst="rect">
            <a:avLst/>
          </a:prstGeom>
        </p:spPr>
      </p:pic>
      <p:sp>
        <p:nvSpPr>
          <p:cNvPr id="8" name="TextBox 7"/>
          <p:cNvSpPr txBox="1"/>
          <p:nvPr/>
        </p:nvSpPr>
        <p:spPr>
          <a:xfrm>
            <a:off x="4436165" y="3916018"/>
            <a:ext cx="389850" cy="461665"/>
          </a:xfrm>
          <a:prstGeom prst="rect">
            <a:avLst/>
          </a:prstGeom>
          <a:noFill/>
        </p:spPr>
        <p:txBody>
          <a:bodyPr wrap="none" rtlCol="0">
            <a:spAutoFit/>
          </a:bodyPr>
          <a:lstStyle/>
          <a:p>
            <a:r>
              <a:rPr lang="en-US" sz="2400" dirty="0" smtClean="0"/>
              <a:t>+</a:t>
            </a:r>
            <a:endParaRPr lang="en-US" sz="2400" dirty="0"/>
          </a:p>
        </p:txBody>
      </p:sp>
      <p:sp>
        <p:nvSpPr>
          <p:cNvPr id="9" name="Isosceles Triangle 8"/>
          <p:cNvSpPr/>
          <p:nvPr/>
        </p:nvSpPr>
        <p:spPr>
          <a:xfrm rot="5400000">
            <a:off x="5486400" y="3962400"/>
            <a:ext cx="1219200" cy="304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Summary</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11"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Credits</a:t>
            </a:r>
            <a:endParaRPr lang="en-US" dirty="0"/>
          </a:p>
        </p:txBody>
      </p:sp>
      <p:sp>
        <p:nvSpPr>
          <p:cNvPr id="7" name="Text Placeholder 6"/>
          <p:cNvSpPr>
            <a:spLocks noGrp="1"/>
          </p:cNvSpPr>
          <p:nvPr>
            <p:ph type="body" sz="half" idx="2"/>
          </p:nvPr>
        </p:nvSpPr>
        <p:spPr>
          <a:xfrm>
            <a:off x="167838" y="1730018"/>
            <a:ext cx="8747562" cy="4899382"/>
          </a:xfrm>
        </p:spPr>
        <p:txBody>
          <a:bodyPr>
            <a:normAutofit/>
          </a:bodyPr>
          <a:lstStyle/>
          <a:p>
            <a:pPr>
              <a:tabLst>
                <a:tab pos="1597025" algn="l"/>
              </a:tabLst>
            </a:pPr>
            <a:r>
              <a:rPr lang="en-US" dirty="0" smtClean="0"/>
              <a:t>Slide 4 – Photo	http://www.vmfa.state.va.us/collections/85_401.html</a:t>
            </a:r>
          </a:p>
          <a:p>
            <a:pPr marL="1828800" indent="-1828800">
              <a:tabLst>
                <a:tab pos="1597025" algn="l"/>
              </a:tabLst>
            </a:pPr>
            <a:r>
              <a:rPr lang="en-US" dirty="0" smtClean="0"/>
              <a:t>Slide 4 – Photos	http://www.foreclosure.com/education/before_and_after/woosley.html</a:t>
            </a:r>
          </a:p>
          <a:p>
            <a:pPr marL="1828800" indent="-1828800">
              <a:tabLst>
                <a:tab pos="1597025" algn="l"/>
              </a:tabLst>
            </a:pPr>
            <a:r>
              <a:rPr lang="en-US" dirty="0" smtClean="0"/>
              <a:t>Slide 5 – Image	http://www.somacon.com/p479.php </a:t>
            </a:r>
          </a:p>
          <a:p>
            <a:pPr marL="1828800" indent="-1828800">
              <a:tabLst>
                <a:tab pos="1597025" algn="l"/>
              </a:tabLst>
            </a:pPr>
            <a:r>
              <a:rPr lang="en-US" dirty="0" smtClean="0"/>
              <a:t>Slide 5 – Data	http://www.swivel.com/workbooks/26335-Detroit-Population</a:t>
            </a:r>
          </a:p>
          <a:p>
            <a:pPr marL="1828800" indent="-1828800">
              <a:tabLst>
                <a:tab pos="1597025" algn="l"/>
              </a:tabLst>
            </a:pPr>
            <a:r>
              <a:rPr lang="en-US" dirty="0" smtClean="0"/>
              <a:t>Slide 6 – Image	http://www.waynecounty.com/wcauctions </a:t>
            </a:r>
          </a:p>
          <a:p>
            <a:pPr marL="1828800" indent="-1828800">
              <a:tabLst>
                <a:tab pos="1597025" algn="l"/>
              </a:tabLst>
            </a:pPr>
            <a:r>
              <a:rPr lang="en-US" dirty="0" smtClean="0"/>
              <a:t>Slide 6 – Images	 http://www.kevinbauman.com/100abandonedhouses 	</a:t>
            </a:r>
          </a:p>
          <a:p>
            <a:pPr marL="1828800" indent="-1828800">
              <a:tabLst>
                <a:tab pos="1597025" algn="l"/>
              </a:tabLst>
            </a:pPr>
            <a:r>
              <a:rPr lang="en-US" dirty="0" smtClean="0"/>
              <a:t>Slide 7 – Graphs	 http://closup.umich.edu/publications/workingpapers/papers/closup-wp-2-tax-foreclosure.pdf</a:t>
            </a:r>
          </a:p>
          <a:p>
            <a:pPr marL="1828800" indent="-1828800">
              <a:tabLst>
                <a:tab pos="1597025" algn="l"/>
              </a:tabLst>
            </a:pPr>
            <a:r>
              <a:rPr lang="en-US" dirty="0" smtClean="0"/>
              <a:t>Slide 7 – Data	 http://www.reuters.com/article/idUSTRE59O17F20091026</a:t>
            </a:r>
          </a:p>
          <a:p>
            <a:pPr marL="1828800" indent="-1828800">
              <a:tabLst>
                <a:tab pos="1597025" algn="l"/>
              </a:tabLst>
            </a:pPr>
            <a:r>
              <a:rPr lang="en-US" dirty="0" smtClean="0"/>
              <a:t>Slide 8-10 	 http://media.freep.com/drivingdetroit/mcgrawsmap.html</a:t>
            </a:r>
          </a:p>
          <a:p>
            <a:pPr marL="1828800" indent="-1828800">
              <a:tabLst>
                <a:tab pos="1597025" algn="l"/>
              </a:tabLst>
            </a:pPr>
            <a:r>
              <a:rPr lang="en-US" dirty="0" smtClean="0"/>
              <a:t>Slide 11 – Image	 http://www.kevinbauman.com/100abandonedhouses	</a:t>
            </a:r>
          </a:p>
          <a:p>
            <a:pPr marL="1828800" indent="-1828800">
              <a:tabLst>
                <a:tab pos="1597025" algn="l"/>
              </a:tabLst>
            </a:pPr>
            <a:r>
              <a:rPr lang="en-US" dirty="0" smtClean="0"/>
              <a:t>Slide 11 – Image	 http://www.vnews.com/zipcodes/05088-wilder.html</a:t>
            </a:r>
          </a:p>
          <a:p>
            <a:pPr marL="1828800" indent="-1828800">
              <a:tabLst>
                <a:tab pos="1597025" algn="l"/>
              </a:tabLst>
            </a:pPr>
            <a:r>
              <a:rPr lang="en-US" dirty="0" smtClean="0"/>
              <a:t>Slide 11 – Image	 http://www.broadwayworld.com/article/New_Musical_Shelter_to_Play_to_Over_100_ Homeless_Families_20070112</a:t>
            </a:r>
          </a:p>
          <a:p>
            <a:pPr marL="1828800" indent="-1828800">
              <a:tabLst>
                <a:tab pos="1597025" algn="l"/>
              </a:tabLst>
            </a:pPr>
            <a:r>
              <a:rPr lang="en-US" dirty="0" smtClean="0"/>
              <a:t>Slide 11 – Data	 http://www.theconcreteproducer.com/industry-news.asp?sectionID=1419&amp;articleID=944695</a:t>
            </a:r>
          </a:p>
          <a:p>
            <a:pPr marL="1828800" indent="-1828800">
              <a:tabLst>
                <a:tab pos="1597025" algn="l"/>
              </a:tabLst>
            </a:pPr>
            <a:r>
              <a:rPr lang="en-US" dirty="0" smtClean="0"/>
              <a:t>Slide 11- Quote	 http://www.vnews.com/zipcodes/05088-wilder.html</a:t>
            </a:r>
          </a:p>
          <a:p>
            <a:pPr marL="1828800" indent="-1828800">
              <a:tabLst>
                <a:tab pos="1597025" algn="l"/>
              </a:tabLst>
            </a:pPr>
            <a:r>
              <a:rPr lang="en-US" dirty="0" smtClean="0"/>
              <a:t>Slide 12 – Image	 http://www.vnews.com/zipcodes/05088-wilder.html</a:t>
            </a:r>
          </a:p>
          <a:p>
            <a:pPr marL="1828800" indent="-1828800">
              <a:tabLst>
                <a:tab pos="1597025" algn="l"/>
              </a:tabLst>
            </a:pPr>
            <a:r>
              <a:rPr lang="en-US" dirty="0" smtClean="0"/>
              <a:t>Slide 12 – Graph	Hunger and Homelessness Survey: A Status Report on Hunger and Homelessness in America’s Cities, The United States Conference of Mayors, December 2007</a:t>
            </a:r>
          </a:p>
          <a:p>
            <a:pPr marL="1828800" indent="-1828800">
              <a:tabLst>
                <a:tab pos="1597025" algn="l"/>
              </a:tabLst>
            </a:pPr>
            <a:r>
              <a:rPr lang="en-US" dirty="0" smtClean="0"/>
              <a:t>Slide 14 – Image	 http://sun2.science.wayne.edu/~gk12/Spirit1.jpg</a:t>
            </a:r>
          </a:p>
          <a:p>
            <a:pPr marL="1828800" indent="-1828800">
              <a:tabLst>
                <a:tab pos="1597025" algn="l"/>
              </a:tabLst>
            </a:pPr>
            <a:endParaRPr lang="en-US" dirty="0" smtClean="0"/>
          </a:p>
          <a:p>
            <a:pPr marL="1828800" indent="-1828800">
              <a:tabLst>
                <a:tab pos="1597025" algn="l"/>
              </a:tabLst>
            </a:pPr>
            <a:endParaRPr lang="en-US" dirty="0" smtClean="0"/>
          </a:p>
          <a:p>
            <a:pPr marL="1828800" indent="-1828800">
              <a:tabLst>
                <a:tab pos="1597025" algn="l"/>
              </a:tabLst>
            </a:pPr>
            <a:endParaRPr lang="en-US" dirty="0" smtClean="0"/>
          </a:p>
          <a:p>
            <a:pPr marL="1828800" indent="-1828800">
              <a:tabLst>
                <a:tab pos="1371600" algn="l"/>
              </a:tabLst>
            </a:pPr>
            <a:endParaRPr lang="en-US" dirty="0" smtClean="0"/>
          </a:p>
          <a:p>
            <a:pPr marL="1828800" indent="-1828800">
              <a:tabLst>
                <a:tab pos="1371600" algn="l"/>
              </a:tabLst>
            </a:pPr>
            <a:endParaRPr lang="en-US" dirty="0" smtClean="0"/>
          </a:p>
          <a:p>
            <a:pPr marL="1828800" indent="-1828800">
              <a:tabLst>
                <a:tab pos="1371600" algn="l"/>
              </a:tabLst>
            </a:pPr>
            <a:endParaRPr lang="en-US" dirty="0" smtClean="0"/>
          </a:p>
          <a:p>
            <a:pPr marL="1828800" indent="-1828800">
              <a:tabLst>
                <a:tab pos="1371600" algn="l"/>
              </a:tabLst>
            </a:pPr>
            <a:endParaRPr lang="en-US" dirty="0" smtClean="0"/>
          </a:p>
          <a:p>
            <a:pPr marL="1828800" indent="-1828800">
              <a:tabLst>
                <a:tab pos="1371600" algn="l"/>
              </a:tabLst>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Credits</a:t>
            </a:r>
            <a:endParaRPr lang="en-US" dirty="0"/>
          </a:p>
        </p:txBody>
      </p:sp>
      <p:sp>
        <p:nvSpPr>
          <p:cNvPr id="7" name="Text Placeholder 6"/>
          <p:cNvSpPr>
            <a:spLocks noGrp="1"/>
          </p:cNvSpPr>
          <p:nvPr>
            <p:ph type="body" sz="half" idx="2"/>
          </p:nvPr>
        </p:nvSpPr>
        <p:spPr>
          <a:xfrm>
            <a:off x="167838" y="1730018"/>
            <a:ext cx="8747562" cy="4899382"/>
          </a:xfrm>
        </p:spPr>
        <p:txBody>
          <a:bodyPr>
            <a:normAutofit/>
          </a:bodyPr>
          <a:lstStyle/>
          <a:p>
            <a:pPr marL="1828800" indent="-1828800">
              <a:tabLst>
                <a:tab pos="1597025" algn="l"/>
              </a:tabLst>
            </a:pPr>
            <a:r>
              <a:rPr lang="en-US" dirty="0" smtClean="0"/>
              <a:t>Slide 15 – Image	 http://www.broadwayworld.com/article/New_Musical_Shelter_to_Play_to_Over_ 100_Homeless_Families_20070112</a:t>
            </a:r>
          </a:p>
          <a:p>
            <a:pPr marL="1828800" indent="-1828800">
              <a:tabLst>
                <a:tab pos="1597025" algn="l"/>
              </a:tabLst>
            </a:pPr>
            <a:r>
              <a:rPr lang="en-US" dirty="0" smtClean="0"/>
              <a:t>Slide 15 – Graph	Hunger and Homelessness Survey: A Status Report on Hunger and Homelessness in America’s Cities, The United States Conference of Mayors, December 2007</a:t>
            </a:r>
          </a:p>
          <a:p>
            <a:pPr marL="1828800" indent="-1828800">
              <a:tabLst>
                <a:tab pos="1597025" algn="l"/>
              </a:tabLst>
            </a:pPr>
            <a:r>
              <a:rPr lang="en-US" dirty="0" smtClean="0"/>
              <a:t>Slide 17 – Image	http://www.waynecounty.com/WCAuctions/</a:t>
            </a:r>
          </a:p>
          <a:p>
            <a:pPr marL="1828800" indent="-1828800">
              <a:tabLst>
                <a:tab pos="1597025" algn="l"/>
              </a:tabLst>
            </a:pPr>
            <a:r>
              <a:rPr lang="en-US" dirty="0" smtClean="0"/>
              <a:t>Slide 17 – Image	http://cartophilia.com/blog/2009_06_01_archive.html</a:t>
            </a:r>
          </a:p>
          <a:p>
            <a:pPr marL="1828800" indent="-1828800">
              <a:tabLst>
                <a:tab pos="1597025" algn="l"/>
              </a:tabLst>
            </a:pPr>
            <a:r>
              <a:rPr lang="en-US" dirty="0" smtClean="0"/>
              <a:t>Slide 19 – Image	http://detroit.mi.crimeviewcommunity.com/</a:t>
            </a:r>
          </a:p>
          <a:p>
            <a:pPr marL="1828800" indent="-1828800">
              <a:tabLst>
                <a:tab pos="1597025" algn="l"/>
              </a:tabLst>
            </a:pPr>
            <a:r>
              <a:rPr lang="en-US" dirty="0" smtClean="0"/>
              <a:t>Slide 20 – Images	http://uglyhousephotos.com/wordpress/?p=7429</a:t>
            </a:r>
          </a:p>
          <a:p>
            <a:pPr marL="1828800" indent="-1828800">
              <a:tabLst>
                <a:tab pos="1597025" algn="l"/>
              </a:tabLst>
            </a:pPr>
            <a:r>
              <a:rPr lang="en-US" dirty="0" smtClean="0"/>
              <a:t>Slide 20 – Images	http://uglyhousephotos.com/wordpress/?p=3520</a:t>
            </a:r>
          </a:p>
          <a:p>
            <a:pPr marL="1828800" indent="-1828800">
              <a:tabLst>
                <a:tab pos="1597025" algn="l"/>
              </a:tabLst>
            </a:pPr>
            <a:r>
              <a:rPr lang="en-US" dirty="0" smtClean="0"/>
              <a:t>Slide 20 – Image	http://www.seattlepi.com/dayart/20070125/450metaltheft_copper.jpg</a:t>
            </a:r>
          </a:p>
          <a:p>
            <a:pPr marL="1828800" indent="-1828800">
              <a:tabLst>
                <a:tab pos="1597025" algn="l"/>
              </a:tabLst>
            </a:pPr>
            <a:r>
              <a:rPr lang="en-US" dirty="0" smtClean="0"/>
              <a:t>Slide 21 – Image	http://www.evergreen.edu/cell/images/CommunityGardens.jpg</a:t>
            </a:r>
          </a:p>
          <a:p>
            <a:pPr marL="1828800" indent="-1828800">
              <a:tabLst>
                <a:tab pos="1597025" algn="l"/>
              </a:tabLst>
            </a:pPr>
            <a:r>
              <a:rPr lang="en-US" dirty="0" smtClean="0"/>
              <a:t>Slide 21 – Image	http://homelessontuesday.blogspot.com/</a:t>
            </a:r>
          </a:p>
          <a:p>
            <a:pPr marL="1828800" indent="-1828800">
              <a:tabLst>
                <a:tab pos="1597025" algn="l"/>
              </a:tabLst>
            </a:pPr>
            <a:r>
              <a:rPr lang="en-US" dirty="0" smtClean="0"/>
              <a:t>Slide 22 – Image 	http://csrprojects.files.wordpress.com/2008/12/wwwcsrprojectscom-176.jpg</a:t>
            </a:r>
          </a:p>
          <a:p>
            <a:pPr marL="1828800" indent="-1828800">
              <a:tabLst>
                <a:tab pos="1597025" algn="l"/>
              </a:tabLst>
            </a:pPr>
            <a:r>
              <a:rPr lang="en-US" dirty="0" smtClean="0"/>
              <a:t>Slide 23 – Image	http://delafleur.com/blog/wp-content/uploads/2009/11/common-brick-01.jpg</a:t>
            </a:r>
          </a:p>
          <a:p>
            <a:pPr marL="1828800" indent="-1828800">
              <a:tabLst>
                <a:tab pos="1597025" algn="l"/>
              </a:tabLst>
            </a:pPr>
            <a:r>
              <a:rPr lang="en-US" dirty="0" smtClean="0"/>
              <a:t>Slide 24 – Image	http://www.flickr.com/photos/saad/1968774/</a:t>
            </a:r>
          </a:p>
          <a:p>
            <a:pPr marL="1828800" indent="-1828800">
              <a:tabLst>
                <a:tab pos="1597025" algn="l"/>
              </a:tabLst>
            </a:pPr>
            <a:r>
              <a:rPr lang="en-US" dirty="0" smtClean="0"/>
              <a:t>Slide 25 – Images	See Slide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Blighted Buildings</a:t>
            </a:r>
            <a:br>
              <a:rPr lang="en-US" dirty="0" smtClean="0"/>
            </a:br>
            <a:r>
              <a:rPr lang="en-US" dirty="0" smtClean="0"/>
              <a:t>	+</a:t>
            </a:r>
            <a:br>
              <a:rPr lang="en-US" dirty="0" smtClean="0"/>
            </a:br>
            <a:r>
              <a:rPr lang="en-US" dirty="0" smtClean="0"/>
              <a:t>Productive Homeless </a:t>
            </a:r>
            <a:endParaRPr lang="en-US" dirty="0"/>
          </a:p>
        </p:txBody>
      </p:sp>
      <p:pic>
        <p:nvPicPr>
          <p:cNvPr id="5" name="Picture Placeholder 4" descr="IMG_0215.JPG"/>
          <p:cNvPicPr>
            <a:picLocks noGrp="1" noChangeAspect="1"/>
          </p:cNvPicPr>
          <p:nvPr>
            <p:ph type="pic" idx="1"/>
          </p:nvPr>
        </p:nvPicPr>
        <p:blipFill>
          <a:blip r:embed="rId2" cstate="print">
            <a:lum contrast="40000"/>
          </a:blip>
          <a:srcRect l="6396" r="6396"/>
          <a:stretch>
            <a:fillRect/>
          </a:stretch>
        </p:blipFill>
        <p:spPr/>
      </p:pic>
      <p:sp>
        <p:nvSpPr>
          <p:cNvPr id="9" name="Text Placeholder 8"/>
          <p:cNvSpPr>
            <a:spLocks noGrp="1"/>
          </p:cNvSpPr>
          <p:nvPr>
            <p:ph type="body" sz="half" idx="2"/>
          </p:nvPr>
        </p:nvSpPr>
        <p:spPr>
          <a:xfrm>
            <a:off x="164592" y="1728216"/>
            <a:ext cx="2468880" cy="4901184"/>
          </a:xfrm>
        </p:spPr>
        <p:txBody>
          <a:bodyPr>
            <a:normAutofit/>
          </a:bodyPr>
          <a:lstStyle/>
          <a:p>
            <a:pPr algn="just"/>
            <a:r>
              <a:rPr lang="en-US" dirty="0" smtClean="0"/>
              <a:t>Various shades of homeless are present in any major city. Ideally you could use the abandoned building stock to help address homeless issues within the city. Placing homeless in truly inadequate building presents a danger to the inhabitant unless the inhabitant is able to remediate the structure to habitable standards. This restricts the potential population to what this report refers to as Productive Homeless. </a:t>
            </a:r>
          </a:p>
          <a:p>
            <a:pPr algn="just"/>
            <a:endParaRPr lang="en-US" dirty="0" smtClean="0"/>
          </a:p>
          <a:p>
            <a:pPr algn="just"/>
            <a:r>
              <a:rPr lang="en-US" dirty="0" smtClean="0"/>
              <a:t>Specifically people willing and able to inhabit and improve the structure. This can be a long term residence or for sale of the property and the economic ability to profit.</a:t>
            </a:r>
            <a:endParaRPr lang="en-US" dirty="0"/>
          </a:p>
        </p:txBody>
      </p:sp>
      <p:sp>
        <p:nvSpPr>
          <p:cNvPr id="10"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Problem</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6"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pic>
        <p:nvPicPr>
          <p:cNvPr id="7" name="Picture Placeholder 6" descr="85_401.jpg"/>
          <p:cNvPicPr>
            <a:picLocks noGrp="1" noChangeAspect="1"/>
          </p:cNvPicPr>
          <p:nvPr>
            <p:ph type="pic" idx="1"/>
          </p:nvPr>
        </p:nvPicPr>
        <p:blipFill>
          <a:blip r:embed="rId2" cstate="print"/>
          <a:stretch>
            <a:fillRect/>
          </a:stretch>
        </p:blipFill>
        <p:spPr>
          <a:xfrm>
            <a:off x="3657600" y="1524000"/>
            <a:ext cx="1899592" cy="2496606"/>
          </a:xfrm>
        </p:spPr>
      </p:pic>
      <p:sp>
        <p:nvSpPr>
          <p:cNvPr id="4" name="Text Placeholder 3"/>
          <p:cNvSpPr>
            <a:spLocks noGrp="1"/>
          </p:cNvSpPr>
          <p:nvPr>
            <p:ph type="body" sz="half" idx="2"/>
          </p:nvPr>
        </p:nvSpPr>
        <p:spPr/>
        <p:txBody>
          <a:bodyPr/>
          <a:lstStyle/>
          <a:p>
            <a:pPr algn="just"/>
            <a:r>
              <a:rPr lang="en-US" dirty="0" smtClean="0"/>
              <a:t>Enable displaced individuals with the ability to salvage at risk dwellings to take possession and residence  of the building and return the structure to a productive building.</a:t>
            </a:r>
            <a:endParaRPr lang="en-US" dirty="0"/>
          </a:p>
        </p:txBody>
      </p:sp>
      <p:pic>
        <p:nvPicPr>
          <p:cNvPr id="5" name="Picture 4" descr="woosley_after.jpg"/>
          <p:cNvPicPr>
            <a:picLocks noChangeAspect="1"/>
          </p:cNvPicPr>
          <p:nvPr/>
        </p:nvPicPr>
        <p:blipFill>
          <a:blip r:embed="rId3" cstate="print"/>
          <a:stretch>
            <a:fillRect/>
          </a:stretch>
        </p:blipFill>
        <p:spPr>
          <a:xfrm>
            <a:off x="6553200" y="2743200"/>
            <a:ext cx="1905000" cy="2428875"/>
          </a:xfrm>
          <a:prstGeom prst="rect">
            <a:avLst/>
          </a:prstGeom>
        </p:spPr>
      </p:pic>
      <p:pic>
        <p:nvPicPr>
          <p:cNvPr id="6" name="Picture 5" descr="woosley_before.jpg"/>
          <p:cNvPicPr>
            <a:picLocks noChangeAspect="1"/>
          </p:cNvPicPr>
          <p:nvPr/>
        </p:nvPicPr>
        <p:blipFill>
          <a:blip r:embed="rId4" cstate="print"/>
          <a:stretch>
            <a:fillRect/>
          </a:stretch>
        </p:blipFill>
        <p:spPr>
          <a:xfrm>
            <a:off x="3657600" y="4267200"/>
            <a:ext cx="1905000" cy="2428875"/>
          </a:xfrm>
          <a:prstGeom prst="rect">
            <a:avLst/>
          </a:prstGeom>
        </p:spPr>
      </p:pic>
      <p:sp>
        <p:nvSpPr>
          <p:cNvPr id="8" name="TextBox 7"/>
          <p:cNvSpPr txBox="1"/>
          <p:nvPr/>
        </p:nvSpPr>
        <p:spPr>
          <a:xfrm>
            <a:off x="4436165" y="3916018"/>
            <a:ext cx="389850" cy="461665"/>
          </a:xfrm>
          <a:prstGeom prst="rect">
            <a:avLst/>
          </a:prstGeom>
          <a:noFill/>
        </p:spPr>
        <p:txBody>
          <a:bodyPr wrap="none" rtlCol="0">
            <a:spAutoFit/>
          </a:bodyPr>
          <a:lstStyle/>
          <a:p>
            <a:r>
              <a:rPr lang="en-US" sz="2400" dirty="0" smtClean="0"/>
              <a:t>+</a:t>
            </a:r>
            <a:endParaRPr lang="en-US" sz="2400" dirty="0"/>
          </a:p>
        </p:txBody>
      </p:sp>
      <p:sp>
        <p:nvSpPr>
          <p:cNvPr id="9" name="Isosceles Triangle 8"/>
          <p:cNvSpPr/>
          <p:nvPr/>
        </p:nvSpPr>
        <p:spPr>
          <a:xfrm rot="5400000">
            <a:off x="5486400" y="3962400"/>
            <a:ext cx="1219200" cy="3048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Strategy</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11"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341165" y="4403035"/>
            <a:ext cx="2057400" cy="1113182"/>
          </a:xfrm>
          <a:custGeom>
            <a:avLst/>
            <a:gdLst>
              <a:gd name="connsiteX0" fmla="*/ 0 w 2057400"/>
              <a:gd name="connsiteY0" fmla="*/ 0 h 1113182"/>
              <a:gd name="connsiteX1" fmla="*/ 2057400 w 2057400"/>
              <a:gd name="connsiteY1" fmla="*/ 0 h 1113182"/>
              <a:gd name="connsiteX2" fmla="*/ 2057400 w 2057400"/>
              <a:gd name="connsiteY2" fmla="*/ 1113182 h 1113182"/>
              <a:gd name="connsiteX3" fmla="*/ 1997765 w 2057400"/>
              <a:gd name="connsiteY3" fmla="*/ 1113182 h 1113182"/>
              <a:gd name="connsiteX4" fmla="*/ 1709531 w 2057400"/>
              <a:gd name="connsiteY4" fmla="*/ 924339 h 1113182"/>
              <a:gd name="connsiteX5" fmla="*/ 1381539 w 2057400"/>
              <a:gd name="connsiteY5" fmla="*/ 844826 h 1113182"/>
              <a:gd name="connsiteX6" fmla="*/ 1043609 w 2057400"/>
              <a:gd name="connsiteY6" fmla="*/ 675861 h 1113182"/>
              <a:gd name="connsiteX7" fmla="*/ 685800 w 2057400"/>
              <a:gd name="connsiteY7" fmla="*/ 367748 h 1113182"/>
              <a:gd name="connsiteX8" fmla="*/ 337931 w 2057400"/>
              <a:gd name="connsiteY8" fmla="*/ 188843 h 1113182"/>
              <a:gd name="connsiteX9" fmla="*/ 0 w 2057400"/>
              <a:gd name="connsiteY9" fmla="*/ 0 h 111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1113182">
                <a:moveTo>
                  <a:pt x="0" y="0"/>
                </a:moveTo>
                <a:lnTo>
                  <a:pt x="2057400" y="0"/>
                </a:lnTo>
                <a:lnTo>
                  <a:pt x="2057400" y="1113182"/>
                </a:lnTo>
                <a:lnTo>
                  <a:pt x="1997765" y="1113182"/>
                </a:lnTo>
                <a:lnTo>
                  <a:pt x="1709531" y="924339"/>
                </a:lnTo>
                <a:lnTo>
                  <a:pt x="1381539" y="844826"/>
                </a:lnTo>
                <a:lnTo>
                  <a:pt x="1043609" y="675861"/>
                </a:lnTo>
                <a:lnTo>
                  <a:pt x="685800" y="367748"/>
                </a:lnTo>
                <a:lnTo>
                  <a:pt x="337931" y="188843"/>
                </a:lnTo>
                <a:lnTo>
                  <a:pt x="0" y="0"/>
                </a:lnTo>
                <a:close/>
              </a:path>
            </a:pathLst>
          </a:custGeom>
          <a:gradFill>
            <a:gsLst>
              <a:gs pos="0">
                <a:schemeClr val="accent6">
                  <a:lumMod val="40000"/>
                  <a:lumOff val="6000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Exodus</a:t>
            </a:r>
            <a:endParaRPr lang="en-US" dirty="0"/>
          </a:p>
        </p:txBody>
      </p:sp>
      <p:pic>
        <p:nvPicPr>
          <p:cNvPr id="8" name="Content Placeholder 7" descr="history_by_county.png"/>
          <p:cNvPicPr>
            <a:picLocks noGrp="1" noChangeAspect="1"/>
          </p:cNvPicPr>
          <p:nvPr>
            <p:ph idx="1"/>
          </p:nvPr>
        </p:nvPicPr>
        <p:blipFill>
          <a:blip r:embed="rId2" cstate="print"/>
          <a:srcRect t="6790"/>
          <a:stretch>
            <a:fillRect/>
          </a:stretch>
        </p:blipFill>
        <p:spPr>
          <a:xfrm>
            <a:off x="2478911" y="1828800"/>
            <a:ext cx="6461890" cy="2362200"/>
          </a:xfrm>
        </p:spPr>
      </p:pic>
      <p:sp>
        <p:nvSpPr>
          <p:cNvPr id="10" name="Text Placeholder 9"/>
          <p:cNvSpPr>
            <a:spLocks noGrp="1"/>
          </p:cNvSpPr>
          <p:nvPr>
            <p:ph type="body" sz="half" idx="2"/>
          </p:nvPr>
        </p:nvSpPr>
        <p:spPr>
          <a:xfrm>
            <a:off x="167838" y="1730018"/>
            <a:ext cx="2468880" cy="2232382"/>
          </a:xfrm>
        </p:spPr>
        <p:txBody>
          <a:bodyPr/>
          <a:lstStyle/>
          <a:p>
            <a:pPr algn="just"/>
            <a:r>
              <a:rPr lang="en-US" dirty="0" smtClean="0"/>
              <a:t>Population declines since the 1950s, nearing half of the peak population, contributes </a:t>
            </a:r>
            <a:r>
              <a:rPr lang="en-US" dirty="0" err="1" smtClean="0"/>
              <a:t>signifi-cantly</a:t>
            </a:r>
            <a:r>
              <a:rPr lang="en-US" dirty="0" smtClean="0"/>
              <a:t> to housing abandonment. Losses continue to increase due to reductions in the local automotive workforce.</a:t>
            </a:r>
            <a:endParaRPr lang="en-US" dirty="0"/>
          </a:p>
        </p:txBody>
      </p:sp>
      <p:sp>
        <p:nvSpPr>
          <p:cNvPr id="5"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Why</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graphicFrame>
        <p:nvGraphicFramePr>
          <p:cNvPr id="6" name="Chart 5"/>
          <p:cNvGraphicFramePr/>
          <p:nvPr/>
        </p:nvGraphicFramePr>
        <p:xfrm>
          <a:off x="381000" y="4114800"/>
          <a:ext cx="83058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40000" y="3810000"/>
            <a:ext cx="304800" cy="1524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Property Conditions</a:t>
            </a:r>
            <a:endParaRPr lang="en-US" dirty="0"/>
          </a:p>
        </p:txBody>
      </p:sp>
      <p:sp>
        <p:nvSpPr>
          <p:cNvPr id="5" name="Text Placeholder 6"/>
          <p:cNvSpPr txBox="1">
            <a:spLocks/>
          </p:cNvSpPr>
          <p:nvPr/>
        </p:nvSpPr>
        <p:spPr>
          <a:xfrm>
            <a:off x="3048000" y="1730018"/>
            <a:ext cx="5867400" cy="4899382"/>
          </a:xfrm>
          <a:prstGeom prst="rect">
            <a:avLst/>
          </a:prstGeom>
        </p:spPr>
        <p:txBody>
          <a:bodyPr vert="horz" lIns="54864" tIns="91440" rtlCol="0">
            <a:norm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Definitions of Property Conditions:</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*Good: The building looks structurally sound and well maintained. It needs no more than two minor repairs. It is not leaning or tilted and the foundation is in good shape. The building may need some general maintenance, such as the replacement of window frames or painting.</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*Fair: The building is structurally sound, and may need three or more minor repairs, but no more than one major repair. The building could be rehabilitated fairly inexpensively to improve its rating.</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Poor</a:t>
            </a:r>
            <a:r>
              <a:rPr kumimoji="0" lang="en-US" sz="1400" b="0" i="0" u="sng"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building may not be structurally sound, and needs two or more major repairs. The building may have broken windows or the porch may look like it is falling off the structure. Major repairs need to be made for this building to be safe, adequate housing.</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*Should be demolished: This building is not structurally sound and should not be lived in. It may have fire damage or it may be leaning.</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tab pos="5715000" algn="r"/>
              </a:tabLst>
              <a:defRPr/>
            </a:pPr>
            <a:r>
              <a:rPr lang="en-US" sz="1400" dirty="0"/>
              <a:t>	</a:t>
            </a:r>
            <a:r>
              <a:rPr lang="en-US" sz="1000" dirty="0" smtClean="0">
                <a:solidFill>
                  <a:schemeClr val="bg2">
                    <a:lumMod val="50000"/>
                  </a:schemeClr>
                </a:solidFill>
              </a:rPr>
              <a:t>-Vacant Properties Toolbox, LISC Detroit</a:t>
            </a: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tab pos="5715000" algn="r"/>
              </a:tabLst>
              <a:defRPr/>
            </a:pPr>
            <a:endParaRPr lang="en-US" sz="1000" dirty="0">
              <a:solidFill>
                <a:schemeClr val="bg2">
                  <a:lumMod val="50000"/>
                </a:schemeClr>
              </a:solidFill>
            </a:endParaRPr>
          </a:p>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tab pos="5715000" algn="r"/>
              </a:tabLst>
              <a:defRPr/>
            </a:pPr>
            <a:r>
              <a:rPr lang="en-US" sz="1400" dirty="0" smtClean="0"/>
              <a:t>The target structures would not qualify for a certificate of occupancy, but would not require a crane for repair.</a:t>
            </a:r>
          </a:p>
        </p:txBody>
      </p:sp>
      <p:pic>
        <p:nvPicPr>
          <p:cNvPr id="2050" name="Picture 2" descr="D:\LTU-MC\Picture Project\Internet Photos\10150402_09_lg.jpg"/>
          <p:cNvPicPr>
            <a:picLocks noChangeAspect="1" noChangeArrowheads="1"/>
          </p:cNvPicPr>
          <p:nvPr/>
        </p:nvPicPr>
        <p:blipFill>
          <a:blip r:embed="rId2" cstate="print"/>
          <a:srcRect t="12324" b="26059"/>
          <a:stretch>
            <a:fillRect/>
          </a:stretch>
        </p:blipFill>
        <p:spPr bwMode="auto">
          <a:xfrm>
            <a:off x="457200" y="2785845"/>
            <a:ext cx="1828800" cy="1126860"/>
          </a:xfrm>
          <a:prstGeom prst="rect">
            <a:avLst/>
          </a:prstGeom>
          <a:noFill/>
        </p:spPr>
      </p:pic>
      <p:pic>
        <p:nvPicPr>
          <p:cNvPr id="2051" name="Picture 3" descr="D:\LTU-MC\Picture Project\Internet Photos\10150402_17_lg.jpg"/>
          <p:cNvPicPr>
            <a:picLocks noChangeAspect="1" noChangeArrowheads="1"/>
          </p:cNvPicPr>
          <p:nvPr/>
        </p:nvPicPr>
        <p:blipFill>
          <a:blip r:embed="rId3" cstate="print"/>
          <a:srcRect l="5626" t="9010" r="2170" b="33363"/>
          <a:stretch>
            <a:fillRect/>
          </a:stretch>
        </p:blipFill>
        <p:spPr bwMode="auto">
          <a:xfrm>
            <a:off x="457200" y="3962400"/>
            <a:ext cx="1828800" cy="1143000"/>
          </a:xfrm>
          <a:prstGeom prst="rect">
            <a:avLst/>
          </a:prstGeom>
          <a:noFill/>
        </p:spPr>
      </p:pic>
      <p:pic>
        <p:nvPicPr>
          <p:cNvPr id="9" name="Picture 8" descr="House1.jpg"/>
          <p:cNvPicPr>
            <a:picLocks noChangeAspect="1"/>
          </p:cNvPicPr>
          <p:nvPr/>
        </p:nvPicPr>
        <p:blipFill>
          <a:blip r:embed="rId4" cstate="print"/>
          <a:stretch>
            <a:fillRect/>
          </a:stretch>
        </p:blipFill>
        <p:spPr>
          <a:xfrm>
            <a:off x="457200" y="1600200"/>
            <a:ext cx="1828800" cy="1128532"/>
          </a:xfrm>
          <a:prstGeom prst="rect">
            <a:avLst/>
          </a:prstGeom>
        </p:spPr>
      </p:pic>
      <p:pic>
        <p:nvPicPr>
          <p:cNvPr id="2052" name="Picture 4" descr="D:\LTU-MC\Picture Project\Internet Photos\03150405_03_lg.jpg"/>
          <p:cNvPicPr>
            <a:picLocks noChangeAspect="1" noChangeArrowheads="1"/>
          </p:cNvPicPr>
          <p:nvPr/>
        </p:nvPicPr>
        <p:blipFill>
          <a:blip r:embed="rId5" cstate="print"/>
          <a:srcRect b="25000"/>
          <a:stretch>
            <a:fillRect/>
          </a:stretch>
        </p:blipFill>
        <p:spPr bwMode="auto">
          <a:xfrm>
            <a:off x="457200" y="5181600"/>
            <a:ext cx="1828799" cy="1371600"/>
          </a:xfrm>
          <a:prstGeom prst="rect">
            <a:avLst/>
          </a:prstGeom>
          <a:noFill/>
        </p:spPr>
      </p:pic>
      <p:cxnSp>
        <p:nvCxnSpPr>
          <p:cNvPr id="15" name="Straight Connector 14"/>
          <p:cNvCxnSpPr/>
          <p:nvPr/>
        </p:nvCxnSpPr>
        <p:spPr>
          <a:xfrm>
            <a:off x="2438400" y="381000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438400" y="533400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rot="5400000">
            <a:off x="1779588" y="4571206"/>
            <a:ext cx="1524000" cy="1588"/>
          </a:xfrm>
          <a:prstGeom prst="straightConnector1">
            <a:avLst/>
          </a:prstGeom>
          <a:ln w="38100" cap="sq">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16200000">
            <a:off x="2108206" y="2447759"/>
            <a:ext cx="1265090" cy="369332"/>
          </a:xfrm>
          <a:prstGeom prst="rect">
            <a:avLst/>
          </a:prstGeom>
          <a:noFill/>
        </p:spPr>
        <p:txBody>
          <a:bodyPr wrap="none" rtlCol="0">
            <a:spAutoFit/>
          </a:bodyPr>
          <a:lstStyle/>
          <a:p>
            <a:r>
              <a:rPr lang="en-US" dirty="0" smtClean="0"/>
              <a:t>Marketable</a:t>
            </a:r>
            <a:endParaRPr lang="en-US" dirty="0"/>
          </a:p>
        </p:txBody>
      </p:sp>
      <p:sp>
        <p:nvSpPr>
          <p:cNvPr id="24" name="TextBox 23"/>
          <p:cNvSpPr txBox="1"/>
          <p:nvPr/>
        </p:nvSpPr>
        <p:spPr>
          <a:xfrm rot="16200000">
            <a:off x="2156691" y="5802968"/>
            <a:ext cx="1154868" cy="369332"/>
          </a:xfrm>
          <a:prstGeom prst="rect">
            <a:avLst/>
          </a:prstGeom>
          <a:noFill/>
        </p:spPr>
        <p:txBody>
          <a:bodyPr wrap="none" rtlCol="0">
            <a:spAutoFit/>
          </a:bodyPr>
          <a:lstStyle/>
          <a:p>
            <a:r>
              <a:rPr lang="en-US" dirty="0" smtClean="0"/>
              <a:t>Dangerous</a:t>
            </a:r>
            <a:endParaRPr lang="en-US" dirty="0"/>
          </a:p>
        </p:txBody>
      </p:sp>
      <p:sp>
        <p:nvSpPr>
          <p:cNvPr id="25" name="TextBox 24"/>
          <p:cNvSpPr txBox="1"/>
          <p:nvPr/>
        </p:nvSpPr>
        <p:spPr>
          <a:xfrm rot="16200000">
            <a:off x="2050760" y="4380759"/>
            <a:ext cx="1358449" cy="369332"/>
          </a:xfrm>
          <a:prstGeom prst="rect">
            <a:avLst/>
          </a:prstGeom>
          <a:noFill/>
        </p:spPr>
        <p:txBody>
          <a:bodyPr wrap="none" rtlCol="0">
            <a:spAutoFit/>
          </a:bodyPr>
          <a:lstStyle/>
          <a:p>
            <a:r>
              <a:rPr lang="en-US" dirty="0" smtClean="0"/>
              <a:t>Salvageable</a:t>
            </a:r>
            <a:endParaRPr lang="en-US" dirty="0"/>
          </a:p>
        </p:txBody>
      </p:sp>
      <p:sp>
        <p:nvSpPr>
          <p:cNvPr id="26"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Where</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cxnSp>
        <p:nvCxnSpPr>
          <p:cNvPr id="18" name="Straight Connector 17"/>
          <p:cNvCxnSpPr/>
          <p:nvPr/>
        </p:nvCxnSpPr>
        <p:spPr>
          <a:xfrm>
            <a:off x="3124200" y="5943600"/>
            <a:ext cx="5638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a:t>
            </a:r>
            <a:endParaRPr lang="en-US" dirty="0"/>
          </a:p>
        </p:txBody>
      </p:sp>
      <p:sp>
        <p:nvSpPr>
          <p:cNvPr id="4" name="Text Placeholder 3"/>
          <p:cNvSpPr>
            <a:spLocks noGrp="1"/>
          </p:cNvSpPr>
          <p:nvPr>
            <p:ph type="body" sz="half" idx="2"/>
          </p:nvPr>
        </p:nvSpPr>
        <p:spPr>
          <a:xfrm>
            <a:off x="167838" y="5257800"/>
            <a:ext cx="8595162" cy="1371600"/>
          </a:xfrm>
        </p:spPr>
        <p:txBody>
          <a:bodyPr>
            <a:normAutofit lnSpcReduction="10000"/>
          </a:bodyPr>
          <a:lstStyle/>
          <a:p>
            <a:r>
              <a:rPr lang="en-US" dirty="0" smtClean="0"/>
              <a:t>The selected condition represents approximately 10% of foreclosure sales in 2005 and 2006.</a:t>
            </a:r>
          </a:p>
          <a:p>
            <a:r>
              <a:rPr lang="en-US" dirty="0" smtClean="0"/>
              <a:t>In October of 2009, Detroit’s city government auctioned about 9,000 tax foreclosures with minimum bids of $500;</a:t>
            </a:r>
          </a:p>
          <a:p>
            <a:r>
              <a:rPr lang="en-US" dirty="0" smtClean="0"/>
              <a:t>four-fifths were not sold.</a:t>
            </a:r>
          </a:p>
          <a:p>
            <a:r>
              <a:rPr lang="en-US" dirty="0" smtClean="0"/>
              <a:t>Assuming half of the properties had structures,  approximately 500 properties fit the selection at the auction. </a:t>
            </a:r>
          </a:p>
          <a:p>
            <a:r>
              <a:rPr lang="en-US" dirty="0" smtClean="0"/>
              <a:t>Detroit has an estimated 78,000 homes, with 100,000 to be reached by the end of the year. Assuming 10%, nearly 10,000 homes would meet the selection criteria this year.  </a:t>
            </a:r>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599" y="1885120"/>
            <a:ext cx="3962401" cy="32202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00600" y="2057400"/>
            <a:ext cx="4038600" cy="3056718"/>
          </a:xfrm>
          <a:prstGeom prst="rect">
            <a:avLst/>
          </a:prstGeom>
          <a:noFill/>
          <a:ln w="9525">
            <a:noFill/>
            <a:miter lim="800000"/>
            <a:headEnd/>
            <a:tailEnd/>
          </a:ln>
        </p:spPr>
      </p:pic>
      <p:sp>
        <p:nvSpPr>
          <p:cNvPr id="7" name="TextBox 6"/>
          <p:cNvSpPr txBox="1"/>
          <p:nvPr/>
        </p:nvSpPr>
        <p:spPr>
          <a:xfrm>
            <a:off x="838200" y="1752600"/>
            <a:ext cx="2489143" cy="369332"/>
          </a:xfrm>
          <a:prstGeom prst="rect">
            <a:avLst/>
          </a:prstGeom>
          <a:noFill/>
        </p:spPr>
        <p:txBody>
          <a:bodyPr wrap="none" rtlCol="0">
            <a:spAutoFit/>
          </a:bodyPr>
          <a:lstStyle/>
          <a:p>
            <a:r>
              <a:rPr lang="en-US" dirty="0" smtClean="0"/>
              <a:t>Foreclosure Auction Sales</a:t>
            </a:r>
            <a:endParaRPr lang="en-US" dirty="0"/>
          </a:p>
        </p:txBody>
      </p:sp>
      <p:sp>
        <p:nvSpPr>
          <p:cNvPr id="8" name="TextBox 7"/>
          <p:cNvSpPr txBox="1"/>
          <p:nvPr/>
        </p:nvSpPr>
        <p:spPr>
          <a:xfrm>
            <a:off x="5334000" y="1752600"/>
            <a:ext cx="2937984" cy="369332"/>
          </a:xfrm>
          <a:prstGeom prst="rect">
            <a:avLst/>
          </a:prstGeom>
          <a:noFill/>
        </p:spPr>
        <p:txBody>
          <a:bodyPr wrap="none" rtlCol="0">
            <a:spAutoFit/>
          </a:bodyPr>
          <a:lstStyle/>
          <a:p>
            <a:r>
              <a:rPr lang="en-US" dirty="0" smtClean="0"/>
              <a:t>City Owned Foreclosure Sales</a:t>
            </a:r>
            <a:endParaRPr lang="en-US" dirty="0"/>
          </a:p>
        </p:txBody>
      </p:sp>
      <p:sp>
        <p:nvSpPr>
          <p:cNvPr id="9" name="Rounded Rectangle 8"/>
          <p:cNvSpPr/>
          <p:nvPr/>
        </p:nvSpPr>
        <p:spPr>
          <a:xfrm>
            <a:off x="2739887" y="3717234"/>
            <a:ext cx="990600" cy="874643"/>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351644" y="3717234"/>
            <a:ext cx="1030356" cy="874643"/>
          </a:xfrm>
          <a:prstGeom prst="round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Where</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12"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Abandonment Areas</a:t>
            </a:r>
            <a:endParaRPr lang="en-US" dirty="0"/>
          </a:p>
        </p:txBody>
      </p:sp>
      <p:pic>
        <p:nvPicPr>
          <p:cNvPr id="13" name="Content Placeholder 12" descr="Map-Abandonment.jpg"/>
          <p:cNvPicPr>
            <a:picLocks noGrp="1" noChangeAspect="1"/>
          </p:cNvPicPr>
          <p:nvPr>
            <p:ph idx="1"/>
          </p:nvPr>
        </p:nvPicPr>
        <p:blipFill>
          <a:blip r:embed="rId2" cstate="print"/>
          <a:stretch>
            <a:fillRect/>
          </a:stretch>
        </p:blipFill>
        <p:spPr>
          <a:xfrm>
            <a:off x="381000" y="1553162"/>
            <a:ext cx="8382000" cy="5381038"/>
          </a:xfrm>
        </p:spPr>
      </p:pic>
      <p:sp>
        <p:nvSpPr>
          <p:cNvPr id="4"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Where</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5"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Mixed Areas</a:t>
            </a:r>
            <a:endParaRPr lang="en-US" dirty="0"/>
          </a:p>
        </p:txBody>
      </p:sp>
      <p:pic>
        <p:nvPicPr>
          <p:cNvPr id="13" name="Content Placeholder 12" descr="Map-Abandonment.jpg"/>
          <p:cNvPicPr>
            <a:picLocks noGrp="1" noChangeAspect="1"/>
          </p:cNvPicPr>
          <p:nvPr>
            <p:ph idx="1"/>
          </p:nvPr>
        </p:nvPicPr>
        <p:blipFill>
          <a:blip r:embed="rId2" cstate="print"/>
          <a:stretch>
            <a:fillRect/>
          </a:stretch>
        </p:blipFill>
        <p:spPr>
          <a:xfrm>
            <a:off x="381000" y="1553163"/>
            <a:ext cx="8382000" cy="5381037"/>
          </a:xfrm>
        </p:spPr>
      </p:pic>
      <p:sp>
        <p:nvSpPr>
          <p:cNvPr id="4" name="Title 1"/>
          <p:cNvSpPr txBox="1">
            <a:spLocks/>
          </p:cNvSpPr>
          <p:nvPr/>
        </p:nvSpPr>
        <p:spPr>
          <a:xfrm>
            <a:off x="6618850" y="0"/>
            <a:ext cx="2525150" cy="3688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mj-lt"/>
                <a:ea typeface="+mj-ea"/>
                <a:cs typeface="+mj-cs"/>
              </a:rPr>
              <a:t>Where</a:t>
            </a:r>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
        <p:nvSpPr>
          <p:cNvPr id="5" name="Title 1"/>
          <p:cNvSpPr txBox="1">
            <a:spLocks/>
          </p:cNvSpPr>
          <p:nvPr/>
        </p:nvSpPr>
        <p:spPr>
          <a:xfrm>
            <a:off x="6618850" y="1066800"/>
            <a:ext cx="2525150" cy="292608"/>
          </a:xfrm>
          <a:prstGeom prst="rect">
            <a:avLst/>
          </a:prstGeom>
        </p:spPr>
        <p:txBody>
          <a:bodyPr vert="horz" lIns="73152" rIns="45720" bIns="0" rtlCol="0" anchor="t">
            <a:normAutofit/>
            <a:scene3d>
              <a:camera prst="orthographicFront"/>
              <a:lightRig rig="threePt" dir="t">
                <a:rot lat="0" lon="0" rev="4800000"/>
              </a:lightRig>
            </a:scene3d>
            <a:sp3d prstMaterial="matte"/>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D8E8069-8CB3-4C92-B7FB-50CB3137B51D}" type="slidenum">
              <a:rPr kumimoji="0" lang="en-US" sz="1400" b="0" i="0" u="none" strike="noStrike" kern="1200" cap="none" spc="0" normalizeH="0" baseline="0" noProof="0" smtClean="0">
                <a:ln>
                  <a:noFill/>
                </a:ln>
                <a:solidFill>
                  <a:schemeClr val="tx1">
                    <a:lumMod val="50000"/>
                    <a:lumOff val="50000"/>
                  </a:schemeClr>
                </a:solidFill>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sz="1400" b="0" i="0" u="none" strike="noStrike" kern="1200" cap="none" spc="0" normalizeH="0" baseline="0" noProof="0" dirty="0">
              <a:ln>
                <a:noFill/>
              </a:ln>
              <a:solidFill>
                <a:schemeClr val="tx1">
                  <a:lumMod val="50000"/>
                  <a:lumOff val="50000"/>
                </a:schemeClr>
              </a:solidFill>
              <a:effectLst/>
              <a:uLnTx/>
              <a:uFillTx/>
              <a:latin typeface="+mj-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5A6378"/>
      </a:dk2>
      <a:lt2>
        <a:srgbClr val="D4D4D6"/>
      </a:lt2>
      <a:accent1>
        <a:srgbClr val="D8D8D8"/>
      </a:accent1>
      <a:accent2>
        <a:srgbClr val="DCDFE5"/>
      </a:accent2>
      <a:accent3>
        <a:srgbClr val="E66C7D"/>
      </a:accent3>
      <a:accent4>
        <a:srgbClr val="6BB76D"/>
      </a:accent4>
      <a:accent5>
        <a:srgbClr val="E88651"/>
      </a:accent5>
      <a:accent6>
        <a:srgbClr val="C64847"/>
      </a:accent6>
      <a:hlink>
        <a:srgbClr val="DFF0F4"/>
      </a:hlink>
      <a:folHlink>
        <a:srgbClr val="E8B5B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5772</TotalTime>
  <Words>1335</Words>
  <Application>Microsoft Office PowerPoint</Application>
  <PresentationFormat>On-screen Show (4:3)</PresentationFormat>
  <Paragraphs>312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Save Homes</vt:lpstr>
      <vt:lpstr>Blighted Buildings</vt:lpstr>
      <vt:lpstr>Blighted Buildings  + Productive Homeless </vt:lpstr>
      <vt:lpstr>Vision</vt:lpstr>
      <vt:lpstr>Exodus</vt:lpstr>
      <vt:lpstr>Property Conditions</vt:lpstr>
      <vt:lpstr>Quantification</vt:lpstr>
      <vt:lpstr>Abandonment Areas</vt:lpstr>
      <vt:lpstr>Mixed Areas</vt:lpstr>
      <vt:lpstr>New or Maintained</vt:lpstr>
      <vt:lpstr>Constructor Selection</vt:lpstr>
      <vt:lpstr>Constructor Selection</vt:lpstr>
      <vt:lpstr>Regional Benefits</vt:lpstr>
      <vt:lpstr>Beneficiaries</vt:lpstr>
      <vt:lpstr>Beneficiaries</vt:lpstr>
      <vt:lpstr>Challenges</vt:lpstr>
      <vt:lpstr>Legal  Challenges</vt:lpstr>
      <vt:lpstr>Political  Challenges</vt:lpstr>
      <vt:lpstr>Living Challenges</vt:lpstr>
      <vt:lpstr>Living Challenges</vt:lpstr>
      <vt:lpstr>Living Challenges</vt:lpstr>
      <vt:lpstr>Construction Challenges </vt:lpstr>
      <vt:lpstr>Employment Challenges </vt:lpstr>
      <vt:lpstr>Psychological Challenges</vt:lpstr>
      <vt:lpstr>Vision</vt:lpstr>
      <vt:lpstr>Credits</vt:lpstr>
      <vt:lpstr>Credits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Home</dc:title>
  <dc:creator>Ryan</dc:creator>
  <cp:lastModifiedBy>Ryan</cp:lastModifiedBy>
  <cp:revision>84</cp:revision>
  <dcterms:created xsi:type="dcterms:W3CDTF">2010-02-02T22:57:17Z</dcterms:created>
  <dcterms:modified xsi:type="dcterms:W3CDTF">2010-02-14T03:02:11Z</dcterms:modified>
</cp:coreProperties>
</file>